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94" r:id="rId2"/>
    <p:sldId id="395" r:id="rId3"/>
    <p:sldId id="257" r:id="rId4"/>
    <p:sldId id="359" r:id="rId5"/>
    <p:sldId id="358" r:id="rId6"/>
    <p:sldId id="396" r:id="rId7"/>
    <p:sldId id="357" r:id="rId8"/>
    <p:sldId id="306" r:id="rId9"/>
    <p:sldId id="433" r:id="rId10"/>
    <p:sldId id="330" r:id="rId11"/>
    <p:sldId id="296" r:id="rId12"/>
    <p:sldId id="295" r:id="rId13"/>
    <p:sldId id="293" r:id="rId14"/>
    <p:sldId id="294" r:id="rId15"/>
    <p:sldId id="297" r:id="rId16"/>
    <p:sldId id="298" r:id="rId17"/>
    <p:sldId id="299" r:id="rId18"/>
    <p:sldId id="300" r:id="rId19"/>
    <p:sldId id="301" r:id="rId20"/>
    <p:sldId id="434" r:id="rId21"/>
    <p:sldId id="329" r:id="rId22"/>
    <p:sldId id="265" r:id="rId23"/>
    <p:sldId id="327" r:id="rId24"/>
    <p:sldId id="266" r:id="rId25"/>
    <p:sldId id="267" r:id="rId26"/>
    <p:sldId id="268" r:id="rId27"/>
    <p:sldId id="260" r:id="rId28"/>
    <p:sldId id="259" r:id="rId29"/>
    <p:sldId id="269" r:id="rId30"/>
    <p:sldId id="264" r:id="rId31"/>
    <p:sldId id="271" r:id="rId32"/>
    <p:sldId id="258" r:id="rId33"/>
    <p:sldId id="263" r:id="rId34"/>
    <p:sldId id="369" r:id="rId35"/>
    <p:sldId id="328" r:id="rId36"/>
    <p:sldId id="272" r:id="rId37"/>
    <p:sldId id="274" r:id="rId38"/>
    <p:sldId id="370" r:id="rId39"/>
    <p:sldId id="275" r:id="rId40"/>
    <p:sldId id="371" r:id="rId41"/>
    <p:sldId id="287" r:id="rId42"/>
    <p:sldId id="276" r:id="rId43"/>
    <p:sldId id="367" r:id="rId44"/>
    <p:sldId id="277" r:id="rId45"/>
    <p:sldId id="278" r:id="rId46"/>
    <p:sldId id="279" r:id="rId47"/>
    <p:sldId id="365" r:id="rId48"/>
    <p:sldId id="281" r:id="rId49"/>
    <p:sldId id="280" r:id="rId50"/>
    <p:sldId id="282" r:id="rId51"/>
    <p:sldId id="283" r:id="rId52"/>
    <p:sldId id="284" r:id="rId53"/>
    <p:sldId id="285" r:id="rId54"/>
    <p:sldId id="286" r:id="rId55"/>
    <p:sldId id="288" r:id="rId56"/>
    <p:sldId id="289" r:id="rId57"/>
    <p:sldId id="290" r:id="rId58"/>
    <p:sldId id="291" r:id="rId59"/>
    <p:sldId id="292" r:id="rId60"/>
    <p:sldId id="366" r:id="rId61"/>
    <p:sldId id="302" r:id="rId62"/>
    <p:sldId id="303" r:id="rId63"/>
    <p:sldId id="304" r:id="rId64"/>
    <p:sldId id="305" r:id="rId65"/>
    <p:sldId id="307" r:id="rId66"/>
    <p:sldId id="308" r:id="rId67"/>
    <p:sldId id="309" r:id="rId68"/>
    <p:sldId id="31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7C80"/>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0" autoAdjust="0"/>
    <p:restoredTop sz="71581" autoAdjust="0"/>
  </p:normalViewPr>
  <p:slideViewPr>
    <p:cSldViewPr snapToGrid="0">
      <p:cViewPr varScale="1">
        <p:scale>
          <a:sx n="76" d="100"/>
          <a:sy n="76" d="100"/>
        </p:scale>
        <p:origin x="108" y="1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6BC24-0179-4A3E-A050-E5142C83484B}" type="datetimeFigureOut">
              <a:rPr lang="en-US" smtClean="0"/>
              <a:t>6/30/2017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035FB-BD20-4DEF-9562-7A65799F7643}" type="slidenum">
              <a:rPr lang="en-US" smtClean="0"/>
              <a:t>‹#›</a:t>
            </a:fld>
            <a:endParaRPr lang="en-US"/>
          </a:p>
        </p:txBody>
      </p:sp>
    </p:spTree>
    <p:extLst>
      <p:ext uri="{BB962C8B-B14F-4D97-AF65-F5344CB8AC3E}">
        <p14:creationId xmlns:p14="http://schemas.microsoft.com/office/powerpoint/2010/main" val="311587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added</a:t>
            </a:r>
            <a:r>
              <a:rPr lang="en-US" baseline="0" dirty="0"/>
              <a:t> the previous slide to emphasis an important point about a value of many people in the United States: CONSTITUTIONALISM</a:t>
            </a:r>
          </a:p>
          <a:p>
            <a:endParaRPr lang="en-US" baseline="0" dirty="0"/>
          </a:p>
          <a:p>
            <a:r>
              <a:rPr lang="en-US" baseline="0" dirty="0"/>
              <a:t>We often think of and discuss the constitution with reverential or almost religious terms: that it is perfect, that it is divine, that it is a testament to the brilliance of the Founding Fathers. </a:t>
            </a:r>
          </a:p>
          <a:p>
            <a:endParaRPr lang="en-US" baseline="0" dirty="0"/>
          </a:p>
          <a:p>
            <a:r>
              <a:rPr lang="en-US" baseline="0" dirty="0"/>
              <a:t>While we are certainly apt to praise the constitution for its longevity (</a:t>
            </a:r>
            <a:r>
              <a:rPr lang="en-US" b="1" baseline="0" dirty="0"/>
              <a:t>its been around since 1787), </a:t>
            </a:r>
            <a:r>
              <a:rPr lang="en-US" b="0" baseline="0" dirty="0"/>
              <a:t>its design is no accident; no divine interventional was necessary. </a:t>
            </a:r>
            <a:endParaRPr lang="en-US" b="1" dirty="0"/>
          </a:p>
        </p:txBody>
      </p:sp>
      <p:sp>
        <p:nvSpPr>
          <p:cNvPr id="4" name="Slide Number Placeholder 3"/>
          <p:cNvSpPr>
            <a:spLocks noGrp="1"/>
          </p:cNvSpPr>
          <p:nvPr>
            <p:ph type="sldNum" sz="quarter" idx="10"/>
          </p:nvPr>
        </p:nvSpPr>
        <p:spPr/>
        <p:txBody>
          <a:bodyPr/>
          <a:lstStyle/>
          <a:p>
            <a:fld id="{F61035FB-BD20-4DEF-9562-7A65799F7643}" type="slidenum">
              <a:rPr lang="en-US" smtClean="0"/>
              <a:t>3</a:t>
            </a:fld>
            <a:endParaRPr lang="en-US"/>
          </a:p>
        </p:txBody>
      </p:sp>
    </p:spTree>
    <p:extLst>
      <p:ext uri="{BB962C8B-B14F-4D97-AF65-F5344CB8AC3E}">
        <p14:creationId xmlns:p14="http://schemas.microsoft.com/office/powerpoint/2010/main" val="2943576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 powers: congress</a:t>
            </a:r>
            <a:r>
              <a:rPr lang="en-US" baseline="0" dirty="0"/>
              <a:t> can make war, but cannot declare war; President may send troops but not declare war</a:t>
            </a:r>
          </a:p>
          <a:p>
            <a:endParaRPr lang="en-US" baseline="0" dirty="0"/>
          </a:p>
          <a:p>
            <a:r>
              <a:rPr lang="en-US" baseline="0" dirty="0"/>
              <a:t>Court appointments: president nominates judges to SCOTUS; approved by congress</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16</a:t>
            </a:fld>
            <a:endParaRPr lang="en-US"/>
          </a:p>
        </p:txBody>
      </p:sp>
    </p:spTree>
    <p:extLst>
      <p:ext uri="{BB962C8B-B14F-4D97-AF65-F5344CB8AC3E}">
        <p14:creationId xmlns:p14="http://schemas.microsoft.com/office/powerpoint/2010/main" val="2716685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a:t>
            </a:r>
            <a:r>
              <a:rPr lang="en-US" baseline="0" dirty="0"/>
              <a:t> single branch dominates the national government</a:t>
            </a:r>
          </a:p>
          <a:p>
            <a:r>
              <a:rPr lang="en-US" baseline="0" dirty="0"/>
              <a:t>CONGRESS:</a:t>
            </a:r>
          </a:p>
          <a:p>
            <a:r>
              <a:rPr lang="en-US" baseline="0" dirty="0"/>
              <a:t>Impeachment: remove political officers (most notably the president) from office, but NOT for political reasons</a:t>
            </a:r>
          </a:p>
          <a:p>
            <a:r>
              <a:rPr lang="en-US" baseline="0" dirty="0"/>
              <a:t>Power of purse: congress can stop funding federal agencies; audit agencies to make sure money is being used appropriately</a:t>
            </a:r>
          </a:p>
          <a:p>
            <a:endParaRPr lang="en-US" baseline="0" dirty="0"/>
          </a:p>
          <a:p>
            <a:r>
              <a:rPr lang="en-US" baseline="0" dirty="0"/>
              <a:t>ONLY 2 presidents have been impeached: Johnson 17</a:t>
            </a:r>
            <a:r>
              <a:rPr lang="en-US" baseline="30000" dirty="0"/>
              <a:t>th</a:t>
            </a:r>
            <a:r>
              <a:rPr lang="en-US" baseline="0" dirty="0"/>
              <a:t> and Clinton. Nixon was surely to be impeached. Both Johnson and Clinton were spared total impeachment by just a few votes in congress. </a:t>
            </a:r>
          </a:p>
        </p:txBody>
      </p:sp>
      <p:sp>
        <p:nvSpPr>
          <p:cNvPr id="4" name="Slide Number Placeholder 3"/>
          <p:cNvSpPr>
            <a:spLocks noGrp="1"/>
          </p:cNvSpPr>
          <p:nvPr>
            <p:ph type="sldNum" sz="quarter" idx="10"/>
          </p:nvPr>
        </p:nvSpPr>
        <p:spPr/>
        <p:txBody>
          <a:bodyPr/>
          <a:lstStyle/>
          <a:p>
            <a:fld id="{F61035FB-BD20-4DEF-9562-7A65799F7643}" type="slidenum">
              <a:rPr lang="en-US" smtClean="0"/>
              <a:t>17</a:t>
            </a:fld>
            <a:endParaRPr lang="en-US"/>
          </a:p>
        </p:txBody>
      </p:sp>
    </p:spTree>
    <p:extLst>
      <p:ext uri="{BB962C8B-B14F-4D97-AF65-F5344CB8AC3E}">
        <p14:creationId xmlns:p14="http://schemas.microsoft.com/office/powerpoint/2010/main" val="3275287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Veto: used to stop a law from being passed. Provides a check on congressional power. Laws that the president does not support of find troublesome, they veto.</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61035FB-BD20-4DEF-9562-7A65799F7643}" type="slidenum">
              <a:rPr lang="en-US" smtClean="0"/>
              <a:t>18</a:t>
            </a:fld>
            <a:endParaRPr lang="en-US"/>
          </a:p>
        </p:txBody>
      </p:sp>
    </p:spTree>
    <p:extLst>
      <p:ext uri="{BB962C8B-B14F-4D97-AF65-F5344CB8AC3E}">
        <p14:creationId xmlns:p14="http://schemas.microsoft.com/office/powerpoint/2010/main" val="2610619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JR: strike</a:t>
            </a:r>
            <a:r>
              <a:rPr lang="en-US" baseline="0" dirty="0"/>
              <a:t> down laws that it finds </a:t>
            </a:r>
            <a:r>
              <a:rPr lang="en-US" baseline="0" dirty="0" err="1"/>
              <a:t>unconsititional</a:t>
            </a:r>
            <a:endParaRPr lang="en-US" baseline="0" dirty="0"/>
          </a:p>
          <a:p>
            <a:endParaRPr lang="en-US" baseline="0" dirty="0"/>
          </a:p>
          <a:p>
            <a:r>
              <a:rPr lang="en-US" baseline="0" dirty="0"/>
              <a:t>Not in the constitution; ca</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19</a:t>
            </a:fld>
            <a:endParaRPr lang="en-US"/>
          </a:p>
        </p:txBody>
      </p:sp>
    </p:spTree>
    <p:extLst>
      <p:ext uri="{BB962C8B-B14F-4D97-AF65-F5344CB8AC3E}">
        <p14:creationId xmlns:p14="http://schemas.microsoft.com/office/powerpoint/2010/main" val="1380550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historical</a:t>
            </a:r>
            <a:r>
              <a:rPr lang="en-US" baseline="0" dirty="0"/>
              <a:t> context is a good place to begin, as it allows us to understand </a:t>
            </a:r>
            <a:r>
              <a:rPr lang="en-US" b="1" baseline="0" dirty="0"/>
              <a:t>why </a:t>
            </a:r>
            <a:r>
              <a:rPr lang="en-US" b="0" baseline="0" dirty="0"/>
              <a:t>the framers decided to do what they did</a:t>
            </a:r>
          </a:p>
          <a:p>
            <a:endParaRPr lang="en-US" b="0" baseline="0" dirty="0"/>
          </a:p>
          <a:p>
            <a:r>
              <a:rPr lang="en-US" b="0" baseline="0" dirty="0" err="1"/>
              <a:t>Britian</a:t>
            </a:r>
            <a:r>
              <a:rPr lang="en-US" b="0" baseline="0" dirty="0"/>
              <a:t> was imposing taxes and making laws that many colonists felt were unfair. </a:t>
            </a:r>
          </a:p>
          <a:p>
            <a:endParaRPr lang="en-US" b="0" baseline="0" dirty="0"/>
          </a:p>
          <a:p>
            <a:r>
              <a:rPr lang="en-US" b="1" baseline="0" dirty="0"/>
              <a:t>Radicalized </a:t>
            </a:r>
            <a:r>
              <a:rPr lang="en-US" b="0" baseline="0" dirty="0"/>
              <a:t>the colonies to pursue independence </a:t>
            </a:r>
          </a:p>
          <a:p>
            <a:endParaRPr lang="en-US" b="1" baseline="0" dirty="0"/>
          </a:p>
          <a:p>
            <a:r>
              <a:rPr lang="en-US" b="0" baseline="0" dirty="0"/>
              <a:t>*It should be noted that at this stage (the lead-up to independence), there were already </a:t>
            </a:r>
            <a:r>
              <a:rPr lang="en-US" b="1" baseline="0" dirty="0"/>
              <a:t>factions </a:t>
            </a:r>
            <a:r>
              <a:rPr lang="en-US" b="0" baseline="0" dirty="0"/>
              <a:t>forming that would shape the outcome of the constitution</a:t>
            </a:r>
          </a:p>
          <a:p>
            <a:r>
              <a:rPr lang="en-US" b="0" baseline="0" dirty="0"/>
              <a:t>Merchants and shopkeepers allied with small farmers; the “professional class” (those with </a:t>
            </a:r>
            <a:r>
              <a:rPr lang="en-US" b="0" baseline="0" dirty="0" err="1"/>
              <a:t>liscences</a:t>
            </a:r>
            <a:r>
              <a:rPr lang="en-US" b="0" baseline="0" dirty="0"/>
              <a:t> from the Crown) were less adamant about the coming breakup with England</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22</a:t>
            </a:fld>
            <a:endParaRPr lang="en-US"/>
          </a:p>
        </p:txBody>
      </p:sp>
    </p:spTree>
    <p:extLst>
      <p:ext uri="{BB962C8B-B14F-4D97-AF65-F5344CB8AC3E}">
        <p14:creationId xmlns:p14="http://schemas.microsoft.com/office/powerpoint/2010/main" val="2824387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*It should be noted that at this stage (the lead-up to independence), there were already </a:t>
            </a:r>
            <a:r>
              <a:rPr lang="en-US" b="1" baseline="0" dirty="0"/>
              <a:t>factions </a:t>
            </a:r>
            <a:r>
              <a:rPr lang="en-US" b="0" baseline="0" dirty="0"/>
              <a:t>forming that would shape the outcome of the constitution</a:t>
            </a:r>
          </a:p>
          <a:p>
            <a:r>
              <a:rPr lang="en-US" b="0" baseline="0" dirty="0"/>
              <a:t>Merchants and shopkeepers allied with small farmers; the “professional class” (those with </a:t>
            </a:r>
            <a:r>
              <a:rPr lang="en-US" b="0" baseline="0" dirty="0" err="1"/>
              <a:t>liscences</a:t>
            </a:r>
            <a:r>
              <a:rPr lang="en-US" b="0" baseline="0" dirty="0"/>
              <a:t> from the Crown) were less adamant about the coming breakup with England</a:t>
            </a:r>
            <a:endParaRPr lang="en-US" dirty="0"/>
          </a:p>
          <a:p>
            <a:endParaRPr lang="en-US" dirty="0"/>
          </a:p>
          <a:p>
            <a:pPr>
              <a:lnSpc>
                <a:spcPct val="90000"/>
              </a:lnSpc>
            </a:pPr>
            <a:r>
              <a:rPr lang="en-US" altLang="en-US" sz="1200" dirty="0">
                <a:ea typeface="ＭＳ Ｐゴシック" pitchFamily="34" charset="-128"/>
              </a:rPr>
              <a:t>James Madison, writing in </a:t>
            </a:r>
            <a:r>
              <a:rPr lang="en-US" altLang="en-US" sz="1200" i="1" dirty="0">
                <a:ea typeface="ＭＳ Ｐゴシック" pitchFamily="34" charset="-128"/>
              </a:rPr>
              <a:t>The Federalist Papers, </a:t>
            </a:r>
            <a:r>
              <a:rPr lang="en-US" altLang="en-US" sz="1200" dirty="0">
                <a:ea typeface="ＭＳ Ｐゴシック" pitchFamily="34" charset="-128"/>
              </a:rPr>
              <a:t>no. 10, speaks eloquently about the problem of factions. “</a:t>
            </a:r>
            <a:r>
              <a:rPr lang="en-US" altLang="ja-JP" sz="1200" b="1" dirty="0">
                <a:ea typeface="ＭＳ Ｐゴシック" pitchFamily="34" charset="-128"/>
              </a:rPr>
              <a:t>A number of citizens, whether amounting to a majority or a minority of the whole, who are united and actuated by some common . . . interest, adverse to the rights of other citizens, or to the permanent and aggregate interests of the community.”</a:t>
            </a:r>
          </a:p>
          <a:p>
            <a:pPr eaLnBrk="1" hangingPunct="1">
              <a:lnSpc>
                <a:spcPct val="90000"/>
              </a:lnSpc>
              <a:spcBef>
                <a:spcPct val="0"/>
              </a:spcBef>
            </a:pPr>
            <a:endParaRPr lang="en-US" altLang="en-US" sz="1200" b="1" dirty="0">
              <a:ea typeface="ＭＳ Ｐゴシック" pitchFamily="34" charset="-128"/>
            </a:endParaRPr>
          </a:p>
          <a:p>
            <a:pPr eaLnBrk="1" hangingPunct="1">
              <a:lnSpc>
                <a:spcPct val="90000"/>
              </a:lnSpc>
              <a:spcBef>
                <a:spcPct val="0"/>
              </a:spcBef>
            </a:pPr>
            <a:r>
              <a:rPr lang="en-US" altLang="en-US" sz="1200" dirty="0">
                <a:ea typeface="ＭＳ Ｐゴシック" pitchFamily="34" charset="-128"/>
              </a:rPr>
              <a:t>But what are factions? </a:t>
            </a:r>
            <a:r>
              <a:rPr lang="en-US" altLang="en-US" sz="1200" b="1" dirty="0">
                <a:ea typeface="ＭＳ Ｐゴシック" pitchFamily="34" charset="-128"/>
              </a:rPr>
              <a:t>Factions</a:t>
            </a:r>
            <a:r>
              <a:rPr lang="en-US" altLang="en-US" sz="1200" dirty="0">
                <a:ea typeface="ＭＳ Ｐゴシック" pitchFamily="34" charset="-128"/>
              </a:rPr>
              <a:t> are groups of like-minded people who try to influence the government. Often they try to</a:t>
            </a:r>
            <a:r>
              <a:rPr lang="en-US" altLang="en-US" sz="1200" i="1" dirty="0">
                <a:ea typeface="ＭＳ Ｐゴシック" pitchFamily="34" charset="-128"/>
              </a:rPr>
              <a:t> dominate </a:t>
            </a:r>
            <a:r>
              <a:rPr lang="en-US" altLang="en-US" sz="1200" dirty="0">
                <a:ea typeface="ＭＳ Ｐゴシック" pitchFamily="34" charset="-128"/>
              </a:rPr>
              <a:t>the government.</a:t>
            </a:r>
            <a:r>
              <a:rPr lang="en-US" altLang="en-US" sz="1200" i="1" dirty="0">
                <a:ea typeface="ＭＳ Ｐゴシック" pitchFamily="34" charset="-128"/>
              </a:rPr>
              <a:t> </a:t>
            </a:r>
            <a:r>
              <a:rPr lang="en-US" altLang="en-US" sz="1200" dirty="0">
                <a:ea typeface="ＭＳ Ｐゴシック" pitchFamily="34" charset="-128"/>
              </a:rPr>
              <a:t>American government is set up to avoid domination by any one of these groups.</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23</a:t>
            </a:fld>
            <a:endParaRPr lang="en-US"/>
          </a:p>
        </p:txBody>
      </p:sp>
    </p:spTree>
    <p:extLst>
      <p:ext uri="{BB962C8B-B14F-4D97-AF65-F5344CB8AC3E}">
        <p14:creationId xmlns:p14="http://schemas.microsoft.com/office/powerpoint/2010/main" val="547781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1776, the same year that the continental congress approved the Declaration of Independence, the congress also drafted a </a:t>
            </a:r>
          </a:p>
          <a:p>
            <a:r>
              <a:rPr lang="en-US" baseline="0" dirty="0"/>
              <a:t>Document that would serve as the legal framework for the new nation’s politics. In other words, a </a:t>
            </a:r>
            <a:r>
              <a:rPr lang="en-US" b="1" baseline="0" dirty="0"/>
              <a:t>blueprint for a government.</a:t>
            </a:r>
          </a:p>
          <a:p>
            <a:endParaRPr lang="en-US" b="1" baseline="0" dirty="0"/>
          </a:p>
          <a:p>
            <a:r>
              <a:rPr lang="en-US" b="1" baseline="0" dirty="0"/>
              <a:t>The state governments decided to use the Articles of Confederation, as it was the best they could come up with given the circumstances</a:t>
            </a:r>
            <a:endParaRPr lang="en-US" b="1" dirty="0"/>
          </a:p>
        </p:txBody>
      </p:sp>
      <p:sp>
        <p:nvSpPr>
          <p:cNvPr id="4" name="Slide Number Placeholder 3"/>
          <p:cNvSpPr>
            <a:spLocks noGrp="1"/>
          </p:cNvSpPr>
          <p:nvPr>
            <p:ph type="sldNum" sz="quarter" idx="10"/>
          </p:nvPr>
        </p:nvSpPr>
        <p:spPr/>
        <p:txBody>
          <a:bodyPr/>
          <a:lstStyle/>
          <a:p>
            <a:fld id="{F61035FB-BD20-4DEF-9562-7A65799F7643}" type="slidenum">
              <a:rPr lang="en-US" smtClean="0"/>
              <a:t>26</a:t>
            </a:fld>
            <a:endParaRPr lang="en-US"/>
          </a:p>
        </p:txBody>
      </p:sp>
    </p:spTree>
    <p:extLst>
      <p:ext uri="{BB962C8B-B14F-4D97-AF65-F5344CB8AC3E}">
        <p14:creationId xmlns:p14="http://schemas.microsoft.com/office/powerpoint/2010/main" val="4281177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framers wanted to limit</a:t>
            </a:r>
            <a:r>
              <a:rPr lang="en-US" baseline="0" dirty="0"/>
              <a:t> national government power. </a:t>
            </a:r>
            <a:r>
              <a:rPr lang="en-US" b="1" baseline="0" dirty="0"/>
              <a:t>They had just come from a Monarchy </a:t>
            </a:r>
            <a:r>
              <a:rPr lang="en-US" b="0" baseline="0" dirty="0"/>
              <a:t>and were very afraid that the new nation would fall to tyranny.</a:t>
            </a:r>
            <a:endParaRPr lang="en-US" baseline="0" dirty="0"/>
          </a:p>
          <a:p>
            <a:endParaRPr lang="en-US" baseline="0" dirty="0"/>
          </a:p>
          <a:p>
            <a:r>
              <a:rPr lang="en-US" baseline="0" dirty="0"/>
              <a:t>Colonies were now states; something akin to a country but all come from a similar background.</a:t>
            </a:r>
          </a:p>
          <a:p>
            <a:endParaRPr lang="en-US" dirty="0"/>
          </a:p>
          <a:p>
            <a:r>
              <a:rPr lang="en-US" dirty="0"/>
              <a:t>Drafters</a:t>
            </a:r>
            <a:r>
              <a:rPr lang="en-US" baseline="0" dirty="0"/>
              <a:t> of the AOC wanted the states to retain their ability to make decisions and conduct their own affairs. </a:t>
            </a:r>
          </a:p>
          <a:p>
            <a:endParaRPr lang="en-US" baseline="0" dirty="0"/>
          </a:p>
          <a:p>
            <a:r>
              <a:rPr lang="en-US" baseline="0" dirty="0"/>
              <a:t>Weak national government; strong state governments. </a:t>
            </a:r>
          </a:p>
          <a:p>
            <a:r>
              <a:rPr lang="en-US" sz="1200" b="1" baseline="0" dirty="0"/>
              <a:t>&gt;&gt;&gt;ASK: what are the roles of government.&lt;&lt;&lt;</a:t>
            </a:r>
          </a:p>
          <a:p>
            <a:r>
              <a:rPr lang="en-US" sz="1200" b="1" i="1" baseline="0" dirty="0"/>
              <a:t>Limited Government </a:t>
            </a:r>
            <a:r>
              <a:rPr lang="en-US" sz="1200" b="0" i="0" baseline="0" dirty="0"/>
              <a:t>is just that: the bare minimum. Prevent tyranny and protect property.</a:t>
            </a:r>
            <a:endParaRPr lang="en-US" sz="1200" b="1" i="1" baseline="0" dirty="0"/>
          </a:p>
          <a:p>
            <a:endParaRPr lang="en-US" baseline="0" dirty="0"/>
          </a:p>
          <a:p>
            <a:r>
              <a:rPr lang="en-US" baseline="0" dirty="0"/>
              <a:t>Today: the European Union; United Nations</a:t>
            </a:r>
            <a:r>
              <a:rPr lang="en-US" dirty="0"/>
              <a:t> </a:t>
            </a:r>
          </a:p>
        </p:txBody>
      </p:sp>
      <p:sp>
        <p:nvSpPr>
          <p:cNvPr id="4" name="Slide Number Placeholder 3"/>
          <p:cNvSpPr>
            <a:spLocks noGrp="1"/>
          </p:cNvSpPr>
          <p:nvPr>
            <p:ph type="sldNum" sz="quarter" idx="10"/>
          </p:nvPr>
        </p:nvSpPr>
        <p:spPr/>
        <p:txBody>
          <a:bodyPr/>
          <a:lstStyle/>
          <a:p>
            <a:fld id="{F61035FB-BD20-4DEF-9562-7A65799F7643}" type="slidenum">
              <a:rPr lang="en-US" smtClean="0"/>
              <a:t>27</a:t>
            </a:fld>
            <a:endParaRPr lang="en-US"/>
          </a:p>
        </p:txBody>
      </p:sp>
    </p:spTree>
    <p:extLst>
      <p:ext uri="{BB962C8B-B14F-4D97-AF65-F5344CB8AC3E}">
        <p14:creationId xmlns:p14="http://schemas.microsoft.com/office/powerpoint/2010/main" val="1654820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a:t>
            </a:r>
            <a:r>
              <a:rPr lang="en-US" sz="2000" baseline="0" dirty="0"/>
              <a:t> idea of </a:t>
            </a:r>
            <a:r>
              <a:rPr lang="en-US" sz="2000" b="1" baseline="0" dirty="0"/>
              <a:t>limited government </a:t>
            </a:r>
            <a:r>
              <a:rPr lang="en-US" sz="2000" baseline="0" dirty="0"/>
              <a:t>was enshrined by the AOC</a:t>
            </a:r>
            <a:r>
              <a:rPr lang="en-US" sz="1400" baseline="0" dirty="0"/>
              <a:t>. </a:t>
            </a:r>
          </a:p>
          <a:p>
            <a:endParaRPr lang="en-US" sz="1400" b="1" i="1" baseline="0" dirty="0"/>
          </a:p>
          <a:p>
            <a:endParaRPr lang="en-US" sz="1400" baseline="0" dirty="0"/>
          </a:p>
          <a:p>
            <a:r>
              <a:rPr lang="en-US" sz="1400" baseline="0" dirty="0" err="1"/>
              <a:t>Gov</a:t>
            </a:r>
            <a:r>
              <a:rPr lang="en-US" sz="1400" baseline="0" dirty="0"/>
              <a:t> did not have much formal power. It could do many of the things we discussed last class: provide order and security….</a:t>
            </a:r>
          </a:p>
          <a:p>
            <a:r>
              <a:rPr lang="en-US" sz="1400" baseline="0" dirty="0"/>
              <a:t>But could it? </a:t>
            </a:r>
          </a:p>
          <a:p>
            <a:endParaRPr lang="en-US" sz="1400" baseline="0" dirty="0"/>
          </a:p>
          <a:p>
            <a:r>
              <a:rPr lang="en-US" sz="1400" b="1" baseline="0" dirty="0"/>
              <a:t>Discussing what the articles did is better suiting to what it DOES NOT do:</a:t>
            </a:r>
          </a:p>
          <a:p>
            <a:endParaRPr lang="en-US" sz="1400" b="1" baseline="0" dirty="0"/>
          </a:p>
          <a:p>
            <a:pPr marL="0" indent="0">
              <a:buNone/>
            </a:pPr>
            <a:r>
              <a:rPr lang="en-US" sz="2000" dirty="0"/>
              <a:t>Declare war: </a:t>
            </a:r>
            <a:r>
              <a:rPr lang="en-US" sz="2000" b="1" dirty="0"/>
              <a:t>most</a:t>
            </a:r>
            <a:r>
              <a:rPr lang="en-US" sz="2000" b="1" baseline="0" dirty="0"/>
              <a:t> likely with England. Since the colonies did just declare independence and all.</a:t>
            </a:r>
            <a:endParaRPr lang="en-US" sz="2000" dirty="0"/>
          </a:p>
          <a:p>
            <a:pPr marL="0" indent="0">
              <a:buNone/>
            </a:pPr>
            <a:endParaRPr lang="en-US" sz="2000" dirty="0"/>
          </a:p>
          <a:p>
            <a:pPr marL="0" indent="0">
              <a:buNone/>
            </a:pPr>
            <a:r>
              <a:rPr lang="en-US" sz="2000" dirty="0"/>
              <a:t>Conduct foreign affairs: most likely to</a:t>
            </a:r>
            <a:r>
              <a:rPr lang="en-US" sz="2000" baseline="0" dirty="0"/>
              <a:t> find some allies, you know, because England is the most powerful country in the world and you just pissed them off.</a:t>
            </a:r>
            <a:endParaRPr lang="en-US" sz="2000" dirty="0"/>
          </a:p>
          <a:p>
            <a:pPr marL="0" indent="0">
              <a:buNone/>
            </a:pPr>
            <a:endParaRPr lang="en-US" sz="2000" dirty="0"/>
          </a:p>
          <a:p>
            <a:pPr marL="0" indent="0">
              <a:buNone/>
            </a:pPr>
            <a:r>
              <a:rPr lang="en-US" sz="2000" dirty="0"/>
              <a:t>Coin money: to pay for this</a:t>
            </a:r>
            <a:r>
              <a:rPr lang="en-US" sz="2000" baseline="0" dirty="0"/>
              <a:t> likely war with England and finance the state militias.</a:t>
            </a:r>
            <a:endParaRPr lang="en-US" sz="2000" dirty="0"/>
          </a:p>
          <a:p>
            <a:pPr marL="0" indent="0">
              <a:buNone/>
            </a:pPr>
            <a:endParaRPr lang="en-US" sz="2000" dirty="0"/>
          </a:p>
          <a:p>
            <a:pPr marL="0" indent="0">
              <a:buNone/>
            </a:pPr>
            <a:r>
              <a:rPr lang="en-US" sz="2000" dirty="0"/>
              <a:t>Regulate trade with Native Americans: or</a:t>
            </a:r>
            <a:r>
              <a:rPr lang="en-US" sz="2000" baseline="0" dirty="0"/>
              <a:t> take their land, or whatever.</a:t>
            </a:r>
            <a:endParaRPr lang="en-US" sz="2000" dirty="0"/>
          </a:p>
          <a:p>
            <a:endParaRPr lang="en-US" sz="2000" b="1" dirty="0"/>
          </a:p>
        </p:txBody>
      </p:sp>
      <p:sp>
        <p:nvSpPr>
          <p:cNvPr id="4" name="Slide Number Placeholder 3"/>
          <p:cNvSpPr>
            <a:spLocks noGrp="1"/>
          </p:cNvSpPr>
          <p:nvPr>
            <p:ph type="sldNum" sz="quarter" idx="10"/>
          </p:nvPr>
        </p:nvSpPr>
        <p:spPr/>
        <p:txBody>
          <a:bodyPr/>
          <a:lstStyle/>
          <a:p>
            <a:fld id="{F61035FB-BD20-4DEF-9562-7A65799F7643}" type="slidenum">
              <a:rPr lang="en-US" smtClean="0"/>
              <a:t>28</a:t>
            </a:fld>
            <a:endParaRPr lang="en-US"/>
          </a:p>
        </p:txBody>
      </p:sp>
    </p:spTree>
    <p:extLst>
      <p:ext uri="{BB962C8B-B14F-4D97-AF65-F5344CB8AC3E}">
        <p14:creationId xmlns:p14="http://schemas.microsoft.com/office/powerpoint/2010/main" val="1623299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How do you pay for the war? </a:t>
            </a:r>
            <a:r>
              <a:rPr lang="en-US" b="0" baseline="0" dirty="0"/>
              <a:t>There was effectively no way. The framers thought – very wrongly – that state governments would front the bill for both the revolutionary war and the re-pay the debts to foreign nations like France which helped the United States.</a:t>
            </a:r>
          </a:p>
          <a:p>
            <a:endParaRPr lang="en-US" b="0" baseline="0" dirty="0"/>
          </a:p>
          <a:p>
            <a:r>
              <a:rPr lang="en-US" b="0" baseline="0" dirty="0"/>
              <a:t>And any sort of trade agreement that would have benefitted the national government was</a:t>
            </a:r>
          </a:p>
          <a:p>
            <a:endParaRPr lang="en-US" b="0" baseline="0" dirty="0"/>
          </a:p>
          <a:p>
            <a:r>
              <a:rPr lang="en-US" b="1" baseline="0" dirty="0"/>
              <a:t>Unanimous revision: </a:t>
            </a:r>
            <a:r>
              <a:rPr lang="en-US" b="0" baseline="0" dirty="0"/>
              <a:t>ALL 13 states had to vote YES on an amendment for it to be included (ratified) into the AOC. So if one small state decided that they didn’t like a new provision, then the whole operation shut down, despite the wishes of the other states. </a:t>
            </a:r>
            <a:endParaRPr lang="en-US" b="1" baseline="0" dirty="0"/>
          </a:p>
        </p:txBody>
      </p:sp>
      <p:sp>
        <p:nvSpPr>
          <p:cNvPr id="4" name="Slide Number Placeholder 3"/>
          <p:cNvSpPr>
            <a:spLocks noGrp="1"/>
          </p:cNvSpPr>
          <p:nvPr>
            <p:ph type="sldNum" sz="quarter" idx="10"/>
          </p:nvPr>
        </p:nvSpPr>
        <p:spPr/>
        <p:txBody>
          <a:bodyPr/>
          <a:lstStyle/>
          <a:p>
            <a:fld id="{F61035FB-BD20-4DEF-9562-7A65799F7643}" type="slidenum">
              <a:rPr lang="en-US" smtClean="0"/>
              <a:t>29</a:t>
            </a:fld>
            <a:endParaRPr lang="en-US"/>
          </a:p>
        </p:txBody>
      </p:sp>
    </p:spTree>
    <p:extLst>
      <p:ext uri="{BB962C8B-B14F-4D97-AF65-F5344CB8AC3E}">
        <p14:creationId xmlns:p14="http://schemas.microsoft.com/office/powerpoint/2010/main" val="740563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added</a:t>
            </a:r>
            <a:r>
              <a:rPr lang="en-US" baseline="0" dirty="0"/>
              <a:t> the previous slide to emphasis an important point about a value of many people in the United States: CONSTITUTIONALISM</a:t>
            </a:r>
          </a:p>
          <a:p>
            <a:endParaRPr lang="en-US" baseline="0" dirty="0"/>
          </a:p>
          <a:p>
            <a:r>
              <a:rPr lang="en-US" baseline="0" dirty="0"/>
              <a:t>We often think of and discuss the constitution with reverential or almost religious terms: that it is perfect, that it is divine, that it is a testament to the brilliance of the Founding Fathers. </a:t>
            </a:r>
          </a:p>
          <a:p>
            <a:endParaRPr lang="en-US" baseline="0" dirty="0"/>
          </a:p>
          <a:p>
            <a:r>
              <a:rPr lang="en-US" baseline="0" dirty="0"/>
              <a:t>While we are certainly apt to praise the constitution for its longevity (</a:t>
            </a:r>
            <a:r>
              <a:rPr lang="en-US" b="1" baseline="0" dirty="0"/>
              <a:t>its been around since 1787), </a:t>
            </a:r>
            <a:r>
              <a:rPr lang="en-US" b="0" baseline="0" dirty="0"/>
              <a:t>its design is no accident; no divine interventional was necessary. </a:t>
            </a:r>
            <a:endParaRPr lang="en-US" b="1" dirty="0"/>
          </a:p>
        </p:txBody>
      </p:sp>
      <p:sp>
        <p:nvSpPr>
          <p:cNvPr id="4" name="Slide Number Placeholder 3"/>
          <p:cNvSpPr>
            <a:spLocks noGrp="1"/>
          </p:cNvSpPr>
          <p:nvPr>
            <p:ph type="sldNum" sz="quarter" idx="10"/>
          </p:nvPr>
        </p:nvSpPr>
        <p:spPr/>
        <p:txBody>
          <a:bodyPr/>
          <a:lstStyle/>
          <a:p>
            <a:fld id="{F61035FB-BD20-4DEF-9562-7A65799F7643}" type="slidenum">
              <a:rPr lang="en-US" smtClean="0"/>
              <a:t>4</a:t>
            </a:fld>
            <a:endParaRPr lang="en-US"/>
          </a:p>
        </p:txBody>
      </p:sp>
    </p:spTree>
    <p:extLst>
      <p:ext uri="{BB962C8B-B14F-4D97-AF65-F5344CB8AC3E}">
        <p14:creationId xmlns:p14="http://schemas.microsoft.com/office/powerpoint/2010/main" val="2569950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a:t>
            </a:r>
            <a:r>
              <a:rPr lang="en-US" b="1" baseline="0" dirty="0"/>
              <a:t> Executive</a:t>
            </a:r>
            <a:r>
              <a:rPr lang="en-US" baseline="0" dirty="0"/>
              <a:t>: founders wanted to prevent a monarchy at all cost; instead, all national power was derived from a Congress, where each state received one vote</a:t>
            </a:r>
          </a:p>
          <a:p>
            <a:r>
              <a:rPr lang="en-US" b="0" baseline="0" dirty="0"/>
              <a:t>Up to the states to ENFORCE laws</a:t>
            </a:r>
          </a:p>
          <a:p>
            <a:endParaRPr lang="en-US" b="0" baseline="0" dirty="0"/>
          </a:p>
          <a:p>
            <a:r>
              <a:rPr lang="en-US" b="1" baseline="0" dirty="0"/>
              <a:t>No Judiciary</a:t>
            </a:r>
            <a:r>
              <a:rPr lang="en-US" b="0" baseline="0" dirty="0"/>
              <a:t>: legal matters would be left to the states. </a:t>
            </a:r>
          </a:p>
          <a:p>
            <a:endParaRPr lang="en-US" b="0" baseline="0" dirty="0"/>
          </a:p>
          <a:p>
            <a:r>
              <a:rPr lang="en-US" b="1" baseline="0" dirty="0"/>
              <a:t>No unified system of money: </a:t>
            </a:r>
            <a:r>
              <a:rPr lang="en-US" b="0" baseline="0" dirty="0"/>
              <a:t>13 colonies, with 13 forms of money</a:t>
            </a:r>
            <a:endParaRPr lang="en-US" b="1" baseline="0" dirty="0"/>
          </a:p>
        </p:txBody>
      </p:sp>
      <p:sp>
        <p:nvSpPr>
          <p:cNvPr id="4" name="Slide Number Placeholder 3"/>
          <p:cNvSpPr>
            <a:spLocks noGrp="1"/>
          </p:cNvSpPr>
          <p:nvPr>
            <p:ph type="sldNum" sz="quarter" idx="10"/>
          </p:nvPr>
        </p:nvSpPr>
        <p:spPr/>
        <p:txBody>
          <a:bodyPr/>
          <a:lstStyle/>
          <a:p>
            <a:fld id="{F61035FB-BD20-4DEF-9562-7A65799F7643}" type="slidenum">
              <a:rPr lang="en-US" smtClean="0"/>
              <a:t>30</a:t>
            </a:fld>
            <a:endParaRPr lang="en-US"/>
          </a:p>
        </p:txBody>
      </p:sp>
    </p:spTree>
    <p:extLst>
      <p:ext uri="{BB962C8B-B14F-4D97-AF65-F5344CB8AC3E}">
        <p14:creationId xmlns:p14="http://schemas.microsoft.com/office/powerpoint/2010/main" val="4238922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of the state governments were aware of the problems of the AOC. So state legislatures called for a convention to review the commerce and business aspects of the AOC. BUT: it was a dismal showing, and in the end the only outcome of the Annapolis convention was to </a:t>
            </a:r>
            <a:r>
              <a:rPr lang="en-US" b="1" baseline="0" dirty="0"/>
              <a:t>postpone </a:t>
            </a:r>
            <a:r>
              <a:rPr lang="en-US" b="0" baseline="0" dirty="0"/>
              <a:t>any further debate </a:t>
            </a:r>
            <a:endParaRPr lang="en-US" dirty="0"/>
          </a:p>
          <a:p>
            <a:endParaRPr lang="en-US" dirty="0"/>
          </a:p>
          <a:p>
            <a:r>
              <a:rPr lang="en-US" dirty="0"/>
              <a:t>Shay’s rebellion: former war</a:t>
            </a:r>
            <a:r>
              <a:rPr lang="en-US" baseline="0" dirty="0"/>
              <a:t> general led a force of 1000 to take over the Massachusetts state government; </a:t>
            </a:r>
            <a:r>
              <a:rPr lang="en-US" b="1" baseline="0" dirty="0"/>
              <a:t>recall that governments are needed to provide order</a:t>
            </a:r>
          </a:p>
          <a:p>
            <a:r>
              <a:rPr lang="en-US" baseline="0" dirty="0"/>
              <a:t>Goal was to stop state courts from </a:t>
            </a:r>
            <a:r>
              <a:rPr lang="en-US" baseline="0" dirty="0" err="1"/>
              <a:t>porsecuting</a:t>
            </a:r>
            <a:r>
              <a:rPr lang="en-US" baseline="0" dirty="0"/>
              <a:t> people in debt and taking their land</a:t>
            </a:r>
          </a:p>
          <a:p>
            <a:r>
              <a:rPr lang="en-US" baseline="0" dirty="0"/>
              <a:t>Other smaller rebellions took place in Penn and Virginia</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31</a:t>
            </a:fld>
            <a:endParaRPr lang="en-US"/>
          </a:p>
        </p:txBody>
      </p:sp>
    </p:spTree>
    <p:extLst>
      <p:ext uri="{BB962C8B-B14F-4D97-AF65-F5344CB8AC3E}">
        <p14:creationId xmlns:p14="http://schemas.microsoft.com/office/powerpoint/2010/main" val="1175839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Verdict: the AOC were not worth fixing.</a:t>
            </a:r>
          </a:p>
        </p:txBody>
      </p:sp>
      <p:sp>
        <p:nvSpPr>
          <p:cNvPr id="4" name="Slide Number Placeholder 3"/>
          <p:cNvSpPr>
            <a:spLocks noGrp="1"/>
          </p:cNvSpPr>
          <p:nvPr>
            <p:ph type="sldNum" sz="quarter" idx="10"/>
          </p:nvPr>
        </p:nvSpPr>
        <p:spPr/>
        <p:txBody>
          <a:bodyPr/>
          <a:lstStyle/>
          <a:p>
            <a:fld id="{F61035FB-BD20-4DEF-9562-7A65799F7643}" type="slidenum">
              <a:rPr lang="en-US" smtClean="0"/>
              <a:t>32</a:t>
            </a:fld>
            <a:endParaRPr lang="en-US"/>
          </a:p>
        </p:txBody>
      </p:sp>
    </p:spTree>
    <p:extLst>
      <p:ext uri="{BB962C8B-B14F-4D97-AF65-F5344CB8AC3E}">
        <p14:creationId xmlns:p14="http://schemas.microsoft.com/office/powerpoint/2010/main" val="1600168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constitution</a:t>
            </a:r>
            <a:r>
              <a:rPr lang="en-US" baseline="0" dirty="0"/>
              <a:t> convention</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33</a:t>
            </a:fld>
            <a:endParaRPr lang="en-US"/>
          </a:p>
        </p:txBody>
      </p:sp>
    </p:spTree>
    <p:extLst>
      <p:ext uri="{BB962C8B-B14F-4D97-AF65-F5344CB8AC3E}">
        <p14:creationId xmlns:p14="http://schemas.microsoft.com/office/powerpoint/2010/main" val="105690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question.</a:t>
            </a:r>
          </a:p>
          <a:p>
            <a:endParaRPr lang="en-US" dirty="0"/>
          </a:p>
          <a:p>
            <a:r>
              <a:rPr lang="en-US" dirty="0"/>
              <a:t>TRANSITION</a:t>
            </a:r>
            <a:r>
              <a:rPr lang="en-US" baseline="0" dirty="0"/>
              <a:t> </a:t>
            </a:r>
            <a:r>
              <a:rPr lang="en-US" baseline="0" dirty="0">
                <a:sym typeface="Wingdings" panose="05000000000000000000" pitchFamily="2" charset="2"/>
              </a:rPr>
              <a:t> the Framers were tasked with sitting in a brick hall in Philadelphia with a looming deadline to either revise the AOC or scrap them.</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34</a:t>
            </a:fld>
            <a:endParaRPr lang="en-US"/>
          </a:p>
        </p:txBody>
      </p:sp>
    </p:spTree>
    <p:extLst>
      <p:ext uri="{BB962C8B-B14F-4D97-AF65-F5344CB8AC3E}">
        <p14:creationId xmlns:p14="http://schemas.microsoft.com/office/powerpoint/2010/main" val="1405601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Republicanism:</a:t>
            </a:r>
            <a:r>
              <a:rPr lang="en-US" baseline="0" dirty="0"/>
              <a:t> interest of the people are represented through elected leaders (Framers found it to be the “best” at the time)</a:t>
            </a:r>
          </a:p>
          <a:p>
            <a:endParaRPr lang="en-US" b="1" dirty="0"/>
          </a:p>
          <a:p>
            <a:r>
              <a:rPr lang="en-US" b="1" dirty="0"/>
              <a:t>--Natural rights </a:t>
            </a:r>
            <a:r>
              <a:rPr lang="en-US" b="1" dirty="0">
                <a:sym typeface="Wingdings" panose="05000000000000000000" pitchFamily="2" charset="2"/>
              </a:rPr>
              <a:t> </a:t>
            </a:r>
            <a:r>
              <a:rPr lang="en-US" b="0" dirty="0">
                <a:sym typeface="Wingdings" panose="05000000000000000000" pitchFamily="2" charset="2"/>
              </a:rPr>
              <a:t>those rights which a</a:t>
            </a:r>
            <a:r>
              <a:rPr lang="en-US" b="0" baseline="0" dirty="0">
                <a:sym typeface="Wingdings" panose="05000000000000000000" pitchFamily="2" charset="2"/>
              </a:rPr>
              <a:t> governments should strive to protect: life, liberty, pursuit of (property/happiness). </a:t>
            </a:r>
            <a:r>
              <a:rPr lang="en-US" b="1" baseline="0" dirty="0">
                <a:sym typeface="Wingdings" panose="05000000000000000000" pitchFamily="2" charset="2"/>
              </a:rPr>
              <a:t>A government that does not attempt to support these goals must go.</a:t>
            </a:r>
          </a:p>
          <a:p>
            <a:r>
              <a:rPr lang="en-US" b="1" baseline="0" dirty="0">
                <a:sym typeface="Wingdings" panose="05000000000000000000" pitchFamily="2" charset="2"/>
              </a:rPr>
              <a:t>Framers came to the conclusion that the AOC did not adequately meet these ends (consent of the governed and protecting NATURAL RIGHTS).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t>
            </a:r>
            <a:r>
              <a:rPr lang="en-US" b="1" baseline="0" dirty="0"/>
              <a:t>Consent of the governed</a:t>
            </a:r>
            <a:r>
              <a:rPr lang="en-US" baseline="0" dirty="0"/>
              <a:t> </a:t>
            </a:r>
            <a:r>
              <a:rPr lang="en-US" baseline="0" dirty="0">
                <a:sym typeface="Wingdings" panose="05000000000000000000" pitchFamily="2" charset="2"/>
              </a:rPr>
              <a:t> legitimacy of government through elections; ability for people to participate in elections</a:t>
            </a:r>
          </a:p>
          <a:p>
            <a:endParaRPr lang="en-US" baseline="0" dirty="0"/>
          </a:p>
          <a:p>
            <a:r>
              <a:rPr lang="en-US" baseline="0" dirty="0"/>
              <a:t>Reject Monarchy: during this period, the majority of governments around the world were monarchies. That’s all the framers knew.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36</a:t>
            </a:fld>
            <a:endParaRPr lang="en-US"/>
          </a:p>
        </p:txBody>
      </p:sp>
    </p:spTree>
    <p:extLst>
      <p:ext uri="{BB962C8B-B14F-4D97-AF65-F5344CB8AC3E}">
        <p14:creationId xmlns:p14="http://schemas.microsoft.com/office/powerpoint/2010/main" val="3093702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1200" dirty="0">
                <a:ea typeface="ＭＳ Ｐゴシック" pitchFamily="34" charset="-128"/>
              </a:rPr>
              <a:t>James Madison, writing in </a:t>
            </a:r>
            <a:r>
              <a:rPr lang="en-US" altLang="en-US" sz="1200" i="1" dirty="0">
                <a:ea typeface="ＭＳ Ｐゴシック" pitchFamily="34" charset="-128"/>
              </a:rPr>
              <a:t>The Federalist Papers, </a:t>
            </a:r>
            <a:r>
              <a:rPr lang="en-US" altLang="en-US" sz="1200" dirty="0">
                <a:ea typeface="ＭＳ Ｐゴシック" pitchFamily="34" charset="-128"/>
              </a:rPr>
              <a:t>no. 10, speaks eloquently about the problem of factions. “</a:t>
            </a:r>
            <a:r>
              <a:rPr lang="en-US" altLang="ja-JP" sz="1200" b="1" dirty="0">
                <a:ea typeface="ＭＳ Ｐゴシック" pitchFamily="34" charset="-128"/>
              </a:rPr>
              <a:t>A number of citizens, whether amounting to a majority or a minority of the whole, who are united and actuated by some common . . . interest, adverse to the rights of other citizens, or to the permanent and aggregate interests of the community.”</a:t>
            </a:r>
          </a:p>
          <a:p>
            <a:pPr eaLnBrk="1" hangingPunct="1">
              <a:lnSpc>
                <a:spcPct val="90000"/>
              </a:lnSpc>
              <a:spcBef>
                <a:spcPct val="0"/>
              </a:spcBef>
            </a:pPr>
            <a:endParaRPr lang="en-US" altLang="en-US" sz="1200" b="1" dirty="0">
              <a:ea typeface="ＭＳ Ｐゴシック" pitchFamily="34" charset="-128"/>
            </a:endParaRPr>
          </a:p>
          <a:p>
            <a:pPr eaLnBrk="1" hangingPunct="1">
              <a:lnSpc>
                <a:spcPct val="90000"/>
              </a:lnSpc>
              <a:spcBef>
                <a:spcPct val="0"/>
              </a:spcBef>
            </a:pPr>
            <a:r>
              <a:rPr lang="en-US" altLang="en-US" sz="1200" dirty="0">
                <a:ea typeface="ＭＳ Ｐゴシック" pitchFamily="34" charset="-128"/>
              </a:rPr>
              <a:t>But what are factions? </a:t>
            </a:r>
            <a:r>
              <a:rPr lang="en-US" altLang="en-US" sz="1200" b="1" dirty="0">
                <a:ea typeface="ＭＳ Ｐゴシック" pitchFamily="34" charset="-128"/>
              </a:rPr>
              <a:t>Factions</a:t>
            </a:r>
            <a:r>
              <a:rPr lang="en-US" altLang="en-US" sz="1200" dirty="0">
                <a:ea typeface="ＭＳ Ｐゴシック" pitchFamily="34" charset="-128"/>
              </a:rPr>
              <a:t> are groups of like-minded people who try to influence the government. Often they try to</a:t>
            </a:r>
            <a:r>
              <a:rPr lang="en-US" altLang="en-US" sz="1200" i="1" dirty="0">
                <a:ea typeface="ＭＳ Ｐゴシック" pitchFamily="34" charset="-128"/>
              </a:rPr>
              <a:t> dominate </a:t>
            </a:r>
            <a:r>
              <a:rPr lang="en-US" altLang="en-US" sz="1200" dirty="0">
                <a:ea typeface="ＭＳ Ｐゴシック" pitchFamily="34" charset="-128"/>
              </a:rPr>
              <a:t>the government.</a:t>
            </a:r>
            <a:r>
              <a:rPr lang="en-US" altLang="en-US" sz="1200" i="1" dirty="0">
                <a:ea typeface="ＭＳ Ｐゴシック" pitchFamily="34" charset="-128"/>
              </a:rPr>
              <a:t> </a:t>
            </a:r>
            <a:r>
              <a:rPr lang="en-US" altLang="en-US" sz="1200" dirty="0">
                <a:ea typeface="ＭＳ Ｐゴシック" pitchFamily="34" charset="-128"/>
              </a:rPr>
              <a:t>American government is set up to avoid domination by any one of these groups.</a:t>
            </a:r>
          </a:p>
          <a:p>
            <a:pPr eaLnBrk="1" hangingPunct="1">
              <a:lnSpc>
                <a:spcPct val="90000"/>
              </a:lnSpc>
              <a:spcBef>
                <a:spcPct val="0"/>
              </a:spcBef>
            </a:pPr>
            <a:endParaRPr lang="en-US" altLang="en-US" sz="1200" dirty="0">
              <a:ea typeface="ＭＳ Ｐゴシック" pitchFamily="34" charset="-128"/>
            </a:endParaRPr>
          </a:p>
          <a:p>
            <a:pPr eaLnBrk="1" hangingPunct="1">
              <a:lnSpc>
                <a:spcPct val="90000"/>
              </a:lnSpc>
              <a:spcBef>
                <a:spcPct val="0"/>
              </a:spcBef>
            </a:pPr>
            <a:r>
              <a:rPr lang="en-US" altLang="en-US" sz="1200" dirty="0">
                <a:ea typeface="ＭＳ Ｐゴシック" pitchFamily="34" charset="-128"/>
              </a:rPr>
              <a:t>Why do factions exist? Many reasons: differences of opinion, errors in reason, differences in wealth, property, native abilities; attachment to different leaders.</a:t>
            </a:r>
          </a:p>
          <a:p>
            <a:pPr eaLnBrk="1" hangingPunct="1">
              <a:lnSpc>
                <a:spcPct val="90000"/>
              </a:lnSpc>
              <a:spcBef>
                <a:spcPct val="0"/>
              </a:spcBef>
            </a:pPr>
            <a:endParaRPr lang="en-US" altLang="en-US" sz="1200" dirty="0">
              <a:ea typeface="ＭＳ Ｐゴシック" pitchFamily="34" charset="-128"/>
            </a:endParaRPr>
          </a:p>
          <a:p>
            <a:pPr eaLnBrk="1" hangingPunct="1">
              <a:lnSpc>
                <a:spcPct val="90000"/>
              </a:lnSpc>
              <a:spcBef>
                <a:spcPct val="0"/>
              </a:spcBef>
            </a:pPr>
            <a:r>
              <a:rPr lang="en-US" altLang="en-US" sz="1200" dirty="0">
                <a:ea typeface="ＭＳ Ｐゴシック" pitchFamily="34" charset="-128"/>
              </a:rPr>
              <a:t>Madison saw two ways to eliminate the deleterious effects of factions, but only one that would work: Since “</a:t>
            </a:r>
            <a:r>
              <a:rPr lang="en-US" altLang="ja-JP" sz="1200" dirty="0">
                <a:ea typeface="ＭＳ Ｐゴシック" pitchFamily="34" charset="-128"/>
              </a:rPr>
              <a:t>liberty is to faction as air is to fire,” one solution would be to eliminate liberty. This has obvious problems. A second way would be merely </a:t>
            </a:r>
            <a:r>
              <a:rPr lang="en-US" altLang="ja-JP" sz="1200" i="1" dirty="0">
                <a:ea typeface="ＭＳ Ｐゴシック" pitchFamily="34" charset="-128"/>
              </a:rPr>
              <a:t>control </a:t>
            </a:r>
            <a:r>
              <a:rPr lang="en-US" altLang="ja-JP" sz="1200" dirty="0">
                <a:ea typeface="ＭＳ Ｐゴシック" pitchFamily="34" charset="-128"/>
              </a:rPr>
              <a:t>factions by making sure that there were </a:t>
            </a:r>
            <a:r>
              <a:rPr lang="en-US" altLang="ja-JP" sz="1200" b="1" dirty="0">
                <a:ea typeface="ＭＳ Ｐゴシック" pitchFamily="34" charset="-128"/>
              </a:rPr>
              <a:t>many </a:t>
            </a:r>
            <a:r>
              <a:rPr lang="en-US" altLang="ja-JP" sz="1200" dirty="0">
                <a:ea typeface="ＭＳ Ｐゴシック" pitchFamily="34" charset="-128"/>
              </a:rPr>
              <a:t>of them and no one would grow too powerful—a powerful argument for creating a strong national government.</a:t>
            </a:r>
          </a:p>
          <a:p>
            <a:pPr eaLnBrk="1" hangingPunct="1">
              <a:lnSpc>
                <a:spcPct val="90000"/>
              </a:lnSpc>
              <a:spcBef>
                <a:spcPct val="0"/>
              </a:spcBef>
            </a:pPr>
            <a:endParaRPr lang="en-US" altLang="ja-JP" sz="1200" dirty="0">
              <a:ea typeface="ＭＳ Ｐゴシック" pitchFamily="34" charset="-128"/>
            </a:endParaRPr>
          </a:p>
          <a:p>
            <a:pPr eaLnBrk="1" hangingPunct="1">
              <a:lnSpc>
                <a:spcPct val="90000"/>
              </a:lnSpc>
              <a:spcBef>
                <a:spcPct val="0"/>
              </a:spcBef>
            </a:pPr>
            <a:r>
              <a:rPr lang="en-US" altLang="ja-JP" sz="1200" dirty="0">
                <a:ea typeface="ＭＳ Ｐゴシック" pitchFamily="34" charset="-128"/>
              </a:rPr>
              <a:t>In </a:t>
            </a:r>
            <a:r>
              <a:rPr lang="en-US" altLang="ja-JP" sz="1200" i="1" dirty="0">
                <a:ea typeface="ＭＳ Ｐゴシック" pitchFamily="34" charset="-128"/>
              </a:rPr>
              <a:t>Federalist 51</a:t>
            </a:r>
            <a:r>
              <a:rPr lang="en-US" altLang="ja-JP" sz="1200" dirty="0">
                <a:ea typeface="ＭＳ Ｐゴシック" pitchFamily="34" charset="-128"/>
              </a:rPr>
              <a:t>, Madison eloquently states, “In framing a government which is to be administered by men over men, the great difficulty lies in this: you must first enable the government to control the governed; and in the next place oblige it to control itself.” The framers tried hard to harness humanity’s proclivities toward self-interest in the name of creating a more durable government.</a:t>
            </a:r>
            <a:endParaRPr lang="en-US" altLang="en-US" sz="1200" dirty="0">
              <a:ea typeface="ＭＳ Ｐゴシック" pitchFamily="34" charset="-128"/>
            </a:endParaRPr>
          </a:p>
        </p:txBody>
      </p:sp>
      <p:sp>
        <p:nvSpPr>
          <p:cNvPr id="4" name="Slide Number Placeholder 3"/>
          <p:cNvSpPr>
            <a:spLocks noGrp="1"/>
          </p:cNvSpPr>
          <p:nvPr>
            <p:ph type="sldNum" sz="quarter" idx="10"/>
          </p:nvPr>
        </p:nvSpPr>
        <p:spPr/>
        <p:txBody>
          <a:bodyPr/>
          <a:lstStyle/>
          <a:p>
            <a:fld id="{F61035FB-BD20-4DEF-9562-7A65799F7643}" type="slidenum">
              <a:rPr lang="en-US" smtClean="0"/>
              <a:t>37</a:t>
            </a:fld>
            <a:endParaRPr lang="en-US"/>
          </a:p>
        </p:txBody>
      </p:sp>
    </p:spTree>
    <p:extLst>
      <p:ext uri="{BB962C8B-B14F-4D97-AF65-F5344CB8AC3E}">
        <p14:creationId xmlns:p14="http://schemas.microsoft.com/office/powerpoint/2010/main" val="894652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1200" dirty="0">
                <a:ea typeface="ＭＳ Ｐゴシック" pitchFamily="34" charset="-128"/>
              </a:rPr>
              <a:t>James Madison, writing in </a:t>
            </a:r>
            <a:r>
              <a:rPr lang="en-US" altLang="en-US" sz="1200" i="1" dirty="0">
                <a:ea typeface="ＭＳ Ｐゴシック" pitchFamily="34" charset="-128"/>
              </a:rPr>
              <a:t>The Federalist Papers, </a:t>
            </a:r>
            <a:r>
              <a:rPr lang="en-US" altLang="en-US" sz="1200" dirty="0">
                <a:ea typeface="ＭＳ Ｐゴシック" pitchFamily="34" charset="-128"/>
              </a:rPr>
              <a:t>no. 10, speaks eloquently about the problem of factions. “</a:t>
            </a:r>
            <a:r>
              <a:rPr lang="en-US" altLang="ja-JP" sz="1200" b="1" dirty="0">
                <a:ea typeface="ＭＳ Ｐゴシック" pitchFamily="34" charset="-128"/>
              </a:rPr>
              <a:t>A number of citizens, whether amounting to a majority or a minority of the whole, who are united and actuated by some common . . . interest, adverse to the rights of other citizens, or to the permanent and aggregate interests of the community.”</a:t>
            </a:r>
          </a:p>
          <a:p>
            <a:pPr eaLnBrk="1" hangingPunct="1">
              <a:lnSpc>
                <a:spcPct val="90000"/>
              </a:lnSpc>
              <a:spcBef>
                <a:spcPct val="0"/>
              </a:spcBef>
            </a:pPr>
            <a:endParaRPr lang="en-US" altLang="en-US" sz="1200" b="1" dirty="0">
              <a:ea typeface="ＭＳ Ｐゴシック" pitchFamily="34" charset="-128"/>
            </a:endParaRPr>
          </a:p>
          <a:p>
            <a:pPr eaLnBrk="1" hangingPunct="1">
              <a:lnSpc>
                <a:spcPct val="90000"/>
              </a:lnSpc>
              <a:spcBef>
                <a:spcPct val="0"/>
              </a:spcBef>
            </a:pPr>
            <a:r>
              <a:rPr lang="en-US" altLang="en-US" sz="1200" dirty="0">
                <a:ea typeface="ＭＳ Ｐゴシック" pitchFamily="34" charset="-128"/>
              </a:rPr>
              <a:t>But what are factions? </a:t>
            </a:r>
            <a:r>
              <a:rPr lang="en-US" altLang="en-US" sz="1200" b="1" dirty="0">
                <a:ea typeface="ＭＳ Ｐゴシック" pitchFamily="34" charset="-128"/>
              </a:rPr>
              <a:t>Factions</a:t>
            </a:r>
            <a:r>
              <a:rPr lang="en-US" altLang="en-US" sz="1200" dirty="0">
                <a:ea typeface="ＭＳ Ｐゴシック" pitchFamily="34" charset="-128"/>
              </a:rPr>
              <a:t> are groups of like-minded people who try to influence the government. Often they try to</a:t>
            </a:r>
            <a:r>
              <a:rPr lang="en-US" altLang="en-US" sz="1200" i="1" dirty="0">
                <a:ea typeface="ＭＳ Ｐゴシック" pitchFamily="34" charset="-128"/>
              </a:rPr>
              <a:t> dominate </a:t>
            </a:r>
            <a:r>
              <a:rPr lang="en-US" altLang="en-US" sz="1200" dirty="0">
                <a:ea typeface="ＭＳ Ｐゴシック" pitchFamily="34" charset="-128"/>
              </a:rPr>
              <a:t>the government.</a:t>
            </a:r>
            <a:r>
              <a:rPr lang="en-US" altLang="en-US" sz="1200" i="1" dirty="0">
                <a:ea typeface="ＭＳ Ｐゴシック" pitchFamily="34" charset="-128"/>
              </a:rPr>
              <a:t> </a:t>
            </a:r>
            <a:r>
              <a:rPr lang="en-US" altLang="en-US" sz="1200" dirty="0">
                <a:ea typeface="ＭＳ Ｐゴシック" pitchFamily="34" charset="-128"/>
              </a:rPr>
              <a:t>American government is set up to avoid domination by any one of these groups.</a:t>
            </a:r>
          </a:p>
          <a:p>
            <a:pPr eaLnBrk="1" hangingPunct="1">
              <a:lnSpc>
                <a:spcPct val="90000"/>
              </a:lnSpc>
              <a:spcBef>
                <a:spcPct val="0"/>
              </a:spcBef>
            </a:pPr>
            <a:endParaRPr lang="en-US" altLang="en-US" sz="1200" dirty="0">
              <a:ea typeface="ＭＳ Ｐゴシック" pitchFamily="34" charset="-128"/>
            </a:endParaRPr>
          </a:p>
          <a:p>
            <a:pPr eaLnBrk="1" hangingPunct="1">
              <a:lnSpc>
                <a:spcPct val="90000"/>
              </a:lnSpc>
              <a:spcBef>
                <a:spcPct val="0"/>
              </a:spcBef>
            </a:pPr>
            <a:r>
              <a:rPr lang="en-US" altLang="en-US" sz="1200" dirty="0">
                <a:ea typeface="ＭＳ Ｐゴシック" pitchFamily="34" charset="-128"/>
              </a:rPr>
              <a:t>Why do factions exist? Many reasons: differences of opinion, errors in reason, differences in wealth, property, native abilities; attachment to different leaders.</a:t>
            </a:r>
          </a:p>
          <a:p>
            <a:pPr eaLnBrk="1" hangingPunct="1">
              <a:lnSpc>
                <a:spcPct val="90000"/>
              </a:lnSpc>
              <a:spcBef>
                <a:spcPct val="0"/>
              </a:spcBef>
            </a:pPr>
            <a:endParaRPr lang="en-US" altLang="en-US" sz="1200" dirty="0">
              <a:ea typeface="ＭＳ Ｐゴシック" pitchFamily="34" charset="-128"/>
            </a:endParaRPr>
          </a:p>
          <a:p>
            <a:pPr eaLnBrk="1" hangingPunct="1">
              <a:lnSpc>
                <a:spcPct val="90000"/>
              </a:lnSpc>
              <a:spcBef>
                <a:spcPct val="0"/>
              </a:spcBef>
            </a:pPr>
            <a:r>
              <a:rPr lang="en-US" altLang="en-US" sz="1200" dirty="0">
                <a:ea typeface="ＭＳ Ｐゴシック" pitchFamily="34" charset="-128"/>
              </a:rPr>
              <a:t>Madison saw two ways to eliminate the deleterious effects of factions, but only one that would work: Since “</a:t>
            </a:r>
            <a:r>
              <a:rPr lang="en-US" altLang="ja-JP" sz="1200" dirty="0">
                <a:ea typeface="ＭＳ Ｐゴシック" pitchFamily="34" charset="-128"/>
              </a:rPr>
              <a:t>liberty is to faction as air is to fire,” one solution would be to eliminate liberty. This has obvious problems. A second way would be merely </a:t>
            </a:r>
            <a:r>
              <a:rPr lang="en-US" altLang="ja-JP" sz="1200" i="1" dirty="0">
                <a:ea typeface="ＭＳ Ｐゴシック" pitchFamily="34" charset="-128"/>
              </a:rPr>
              <a:t>control </a:t>
            </a:r>
            <a:r>
              <a:rPr lang="en-US" altLang="ja-JP" sz="1200" dirty="0">
                <a:ea typeface="ＭＳ Ｐゴシック" pitchFamily="34" charset="-128"/>
              </a:rPr>
              <a:t>factions by making sure that there were </a:t>
            </a:r>
            <a:r>
              <a:rPr lang="en-US" altLang="ja-JP" sz="1200" b="1" dirty="0">
                <a:ea typeface="ＭＳ Ｐゴシック" pitchFamily="34" charset="-128"/>
              </a:rPr>
              <a:t>many </a:t>
            </a:r>
            <a:r>
              <a:rPr lang="en-US" altLang="ja-JP" sz="1200" dirty="0">
                <a:ea typeface="ＭＳ Ｐゴシック" pitchFamily="34" charset="-128"/>
              </a:rPr>
              <a:t>of them and no one would grow too powerful—a powerful argument for creating a strong national government.</a:t>
            </a:r>
          </a:p>
          <a:p>
            <a:pPr eaLnBrk="1" hangingPunct="1">
              <a:lnSpc>
                <a:spcPct val="90000"/>
              </a:lnSpc>
              <a:spcBef>
                <a:spcPct val="0"/>
              </a:spcBef>
            </a:pPr>
            <a:endParaRPr lang="en-US" altLang="ja-JP" sz="1200" dirty="0">
              <a:ea typeface="ＭＳ Ｐゴシック" pitchFamily="34" charset="-128"/>
            </a:endParaRPr>
          </a:p>
          <a:p>
            <a:pPr eaLnBrk="1" hangingPunct="1">
              <a:lnSpc>
                <a:spcPct val="90000"/>
              </a:lnSpc>
              <a:spcBef>
                <a:spcPct val="0"/>
              </a:spcBef>
            </a:pPr>
            <a:r>
              <a:rPr lang="en-US" altLang="ja-JP" sz="1200" dirty="0">
                <a:ea typeface="ＭＳ Ｐゴシック" pitchFamily="34" charset="-128"/>
              </a:rPr>
              <a:t>In </a:t>
            </a:r>
            <a:r>
              <a:rPr lang="en-US" altLang="ja-JP" sz="1200" i="1" dirty="0">
                <a:ea typeface="ＭＳ Ｐゴシック" pitchFamily="34" charset="-128"/>
              </a:rPr>
              <a:t>Federalist 51</a:t>
            </a:r>
            <a:r>
              <a:rPr lang="en-US" altLang="ja-JP" sz="1200" dirty="0">
                <a:ea typeface="ＭＳ Ｐゴシック" pitchFamily="34" charset="-128"/>
              </a:rPr>
              <a:t>, Madison eloquently states, “In framing a government which is to be administered by men over men, the great difficulty lies in this: you must first enable the government to control the governed; and in the next place oblige it to control itself.” The framers tried hard to harness humanity’s proclivities toward self-interest in the name of creating a more durable government.</a:t>
            </a:r>
            <a:endParaRPr lang="en-US" altLang="en-US" sz="1200" dirty="0">
              <a:ea typeface="ＭＳ Ｐゴシック" pitchFamily="34" charset="-128"/>
            </a:endParaRPr>
          </a:p>
        </p:txBody>
      </p:sp>
      <p:sp>
        <p:nvSpPr>
          <p:cNvPr id="4" name="Slide Number Placeholder 3"/>
          <p:cNvSpPr>
            <a:spLocks noGrp="1"/>
          </p:cNvSpPr>
          <p:nvPr>
            <p:ph type="sldNum" sz="quarter" idx="10"/>
          </p:nvPr>
        </p:nvSpPr>
        <p:spPr/>
        <p:txBody>
          <a:bodyPr/>
          <a:lstStyle/>
          <a:p>
            <a:fld id="{F61035FB-BD20-4DEF-9562-7A65799F7643}" type="slidenum">
              <a:rPr lang="en-US" smtClean="0"/>
              <a:t>38</a:t>
            </a:fld>
            <a:endParaRPr lang="en-US"/>
          </a:p>
        </p:txBody>
      </p:sp>
    </p:spTree>
    <p:extLst>
      <p:ext uri="{BB962C8B-B14F-4D97-AF65-F5344CB8AC3E}">
        <p14:creationId xmlns:p14="http://schemas.microsoft.com/office/powerpoint/2010/main" val="520056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Low Inequality: compared to Europe, the relative</a:t>
            </a:r>
            <a:r>
              <a:rPr lang="en-US" baseline="0" dirty="0"/>
              <a:t> differences in wealth among the citizens of the US were low; so “political equality” as we understand it did not play a divisive role in the construction of the new constitution, but the protection of what property (wealth; land) those had played a part in the debates</a:t>
            </a:r>
            <a:endParaRPr lang="en-US" dirty="0"/>
          </a:p>
          <a:p>
            <a:pPr marL="0" indent="0">
              <a:buNone/>
            </a:pPr>
            <a:endParaRPr lang="en-US" dirty="0"/>
          </a:p>
          <a:p>
            <a:pPr marL="0" indent="0">
              <a:buNone/>
            </a:pPr>
            <a:r>
              <a:rPr lang="en-US" dirty="0"/>
              <a:t>Free-trade vs. Regulation: northern states enjoyed</a:t>
            </a:r>
            <a:r>
              <a:rPr lang="en-US" baseline="0" dirty="0"/>
              <a:t> regulation and gov’t intervention when conducting commerce; southern farms wanted to make trade deals without intervention from the government</a:t>
            </a:r>
            <a:endParaRPr lang="en-US" dirty="0"/>
          </a:p>
          <a:p>
            <a:pPr marL="0" indent="0">
              <a:buNone/>
            </a:pPr>
            <a:endParaRPr lang="en-US" dirty="0"/>
          </a:p>
          <a:p>
            <a:pPr marL="0" indent="0">
              <a:buNone/>
            </a:pPr>
            <a:r>
              <a:rPr lang="en-US" dirty="0"/>
              <a:t>Strong National Government vs. Strong State governments</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39</a:t>
            </a:fld>
            <a:endParaRPr lang="en-US"/>
          </a:p>
        </p:txBody>
      </p:sp>
    </p:spTree>
    <p:extLst>
      <p:ext uri="{BB962C8B-B14F-4D97-AF65-F5344CB8AC3E}">
        <p14:creationId xmlns:p14="http://schemas.microsoft.com/office/powerpoint/2010/main" val="2854627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Low Inequality: compared to Europe, the relative</a:t>
            </a:r>
            <a:r>
              <a:rPr lang="en-US" baseline="0" dirty="0"/>
              <a:t> differences in wealth among the citizens of the US were low; so “political equality” as we understand it did not play a divisive role in the construction of the new constitution, but the protection of what property (wealth; land) those had played a part in the debates</a:t>
            </a:r>
            <a:endParaRPr lang="en-US" dirty="0"/>
          </a:p>
          <a:p>
            <a:pPr marL="0" indent="0">
              <a:buNone/>
            </a:pPr>
            <a:endParaRPr lang="en-US" dirty="0"/>
          </a:p>
          <a:p>
            <a:pPr marL="0" indent="0">
              <a:buNone/>
            </a:pPr>
            <a:r>
              <a:rPr lang="en-US" dirty="0"/>
              <a:t>Free-trade vs. Regulation: northern states enjoyed</a:t>
            </a:r>
            <a:r>
              <a:rPr lang="en-US" baseline="0" dirty="0"/>
              <a:t> regulation and gov’t intervention when conducting commerce; southern farms wanted to make trade deals without intervention from the government</a:t>
            </a:r>
            <a:endParaRPr lang="en-US" dirty="0"/>
          </a:p>
          <a:p>
            <a:pPr marL="0" indent="0">
              <a:buNone/>
            </a:pPr>
            <a:endParaRPr lang="en-US" dirty="0"/>
          </a:p>
          <a:p>
            <a:pPr marL="0" indent="0">
              <a:buNone/>
            </a:pPr>
            <a:r>
              <a:rPr lang="en-US" dirty="0"/>
              <a:t>Strong National Government vs. Strong State governments</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40</a:t>
            </a:fld>
            <a:endParaRPr lang="en-US"/>
          </a:p>
        </p:txBody>
      </p:sp>
    </p:spTree>
    <p:extLst>
      <p:ext uri="{BB962C8B-B14F-4D97-AF65-F5344CB8AC3E}">
        <p14:creationId xmlns:p14="http://schemas.microsoft.com/office/powerpoint/2010/main" val="347341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added</a:t>
            </a:r>
            <a:r>
              <a:rPr lang="en-US" baseline="0" dirty="0"/>
              <a:t> the previous slide to emphasis an important point about a value of many people in the United States: CONSTITUTIONALISM</a:t>
            </a:r>
          </a:p>
          <a:p>
            <a:endParaRPr lang="en-US" baseline="0" dirty="0"/>
          </a:p>
          <a:p>
            <a:r>
              <a:rPr lang="en-US" baseline="0" dirty="0"/>
              <a:t>We often think of and discuss the constitution with reverential or almost religious terms: that it is perfect, that it is divine, that it is a testament to the brilliance of the Founding Fathers. </a:t>
            </a:r>
          </a:p>
          <a:p>
            <a:endParaRPr lang="en-US" baseline="0" dirty="0"/>
          </a:p>
          <a:p>
            <a:r>
              <a:rPr lang="en-US" baseline="0" dirty="0"/>
              <a:t>While we are certainly apt to praise the constitution for its longevity (</a:t>
            </a:r>
            <a:r>
              <a:rPr lang="en-US" b="1" baseline="0" dirty="0"/>
              <a:t>its been around since 1787), </a:t>
            </a:r>
            <a:r>
              <a:rPr lang="en-US" b="0" baseline="0" dirty="0"/>
              <a:t>its design is no accident; no divine interventional was necessary. </a:t>
            </a:r>
            <a:endParaRPr lang="en-US" b="1" dirty="0"/>
          </a:p>
        </p:txBody>
      </p:sp>
      <p:sp>
        <p:nvSpPr>
          <p:cNvPr id="4" name="Slide Number Placeholder 3"/>
          <p:cNvSpPr>
            <a:spLocks noGrp="1"/>
          </p:cNvSpPr>
          <p:nvPr>
            <p:ph type="sldNum" sz="quarter" idx="10"/>
          </p:nvPr>
        </p:nvSpPr>
        <p:spPr/>
        <p:txBody>
          <a:bodyPr/>
          <a:lstStyle/>
          <a:p>
            <a:fld id="{F61035FB-BD20-4DEF-9562-7A65799F7643}" type="slidenum">
              <a:rPr lang="en-US" smtClean="0"/>
              <a:t>5</a:t>
            </a:fld>
            <a:endParaRPr lang="en-US"/>
          </a:p>
        </p:txBody>
      </p:sp>
    </p:spTree>
    <p:extLst>
      <p:ext uri="{BB962C8B-B14F-4D97-AF65-F5344CB8AC3E}">
        <p14:creationId xmlns:p14="http://schemas.microsoft.com/office/powerpoint/2010/main" val="3465381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size and scope of state power was a part of nearly every debate at the Convention.</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41</a:t>
            </a:fld>
            <a:endParaRPr lang="en-US"/>
          </a:p>
        </p:txBody>
      </p:sp>
    </p:spTree>
    <p:extLst>
      <p:ext uri="{BB962C8B-B14F-4D97-AF65-F5344CB8AC3E}">
        <p14:creationId xmlns:p14="http://schemas.microsoft.com/office/powerpoint/2010/main" val="2969717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issues required </a:t>
            </a:r>
            <a:r>
              <a:rPr lang="en-US" b="1" dirty="0"/>
              <a:t>compromise</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42</a:t>
            </a:fld>
            <a:endParaRPr lang="en-US"/>
          </a:p>
        </p:txBody>
      </p:sp>
    </p:spTree>
    <p:extLst>
      <p:ext uri="{BB962C8B-B14F-4D97-AF65-F5344CB8AC3E}">
        <p14:creationId xmlns:p14="http://schemas.microsoft.com/office/powerpoint/2010/main" val="299064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issues required </a:t>
            </a:r>
            <a:r>
              <a:rPr lang="en-US" b="1" dirty="0"/>
              <a:t>compromise</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43</a:t>
            </a:fld>
            <a:endParaRPr lang="en-US"/>
          </a:p>
        </p:txBody>
      </p:sp>
    </p:spTree>
    <p:extLst>
      <p:ext uri="{BB962C8B-B14F-4D97-AF65-F5344CB8AC3E}">
        <p14:creationId xmlns:p14="http://schemas.microsoft.com/office/powerpoint/2010/main" val="303128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i="1" dirty="0">
                <a:ea typeface="ＭＳ Ｐゴシック" pitchFamily="34" charset="-128"/>
              </a:rPr>
              <a:t>James </a:t>
            </a:r>
            <a:r>
              <a:rPr lang="en-US" altLang="en-US" sz="1200" i="1" dirty="0" err="1">
                <a:ea typeface="ＭＳ Ｐゴシック" pitchFamily="34" charset="-128"/>
              </a:rPr>
              <a:t>madison</a:t>
            </a:r>
            <a:r>
              <a:rPr lang="en-US" altLang="en-US" sz="1200" i="1" dirty="0">
                <a:ea typeface="ＭＳ Ｐゴシック" pitchFamily="34" charset="-128"/>
              </a:rPr>
              <a:t> argued that it is beneﬁcial to put the interests of one group in competition with the interests of other groups, so that no one group can dominate government. He hoped to achieve this through the separation of powers across different branches of the national government and across the national, state, and local levels.</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44</a:t>
            </a:fld>
            <a:endParaRPr lang="en-US"/>
          </a:p>
        </p:txBody>
      </p:sp>
    </p:spTree>
    <p:extLst>
      <p:ext uri="{BB962C8B-B14F-4D97-AF65-F5344CB8AC3E}">
        <p14:creationId xmlns:p14="http://schemas.microsoft.com/office/powerpoint/2010/main" val="3799174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45</a:t>
            </a:fld>
            <a:endParaRPr lang="en-US"/>
          </a:p>
        </p:txBody>
      </p:sp>
    </p:spTree>
    <p:extLst>
      <p:ext uri="{BB962C8B-B14F-4D97-AF65-F5344CB8AC3E}">
        <p14:creationId xmlns:p14="http://schemas.microsoft.com/office/powerpoint/2010/main" val="3854490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AOC, each state had</a:t>
            </a:r>
            <a:r>
              <a:rPr lang="en-US" baseline="0" dirty="0"/>
              <a:t> the same vote and veto power in the national congress: one each. This cause “minority tyranny” or minority capture because states with the smallest populations OR a differing opinion about some topic or issue – taxation or trade protection, </a:t>
            </a:r>
            <a:r>
              <a:rPr lang="en-US" baseline="0" dirty="0" err="1"/>
              <a:t>e.g</a:t>
            </a:r>
            <a:r>
              <a:rPr lang="en-US" baseline="0" dirty="0"/>
              <a:t> – could shut down an amendment or law to the AOC</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46</a:t>
            </a:fld>
            <a:endParaRPr lang="en-US"/>
          </a:p>
        </p:txBody>
      </p:sp>
    </p:spTree>
    <p:extLst>
      <p:ext uri="{BB962C8B-B14F-4D97-AF65-F5344CB8AC3E}">
        <p14:creationId xmlns:p14="http://schemas.microsoft.com/office/powerpoint/2010/main" val="2884107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AOC, each state had</a:t>
            </a:r>
            <a:r>
              <a:rPr lang="en-US" baseline="0" dirty="0"/>
              <a:t> the same vote and veto power in the national congress: one each. This cause “minority tyranny” or minority capture because states with the smallest populations OR a differing opinion about some topic or issue – taxation or trade protection, </a:t>
            </a:r>
            <a:r>
              <a:rPr lang="en-US" baseline="0" dirty="0" err="1"/>
              <a:t>e.g</a:t>
            </a:r>
            <a:r>
              <a:rPr lang="en-US" baseline="0" dirty="0"/>
              <a:t> – could shut down an amendment or law to the AOC</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47</a:t>
            </a:fld>
            <a:endParaRPr lang="en-US"/>
          </a:p>
        </p:txBody>
      </p:sp>
    </p:spTree>
    <p:extLst>
      <p:ext uri="{BB962C8B-B14F-4D97-AF65-F5344CB8AC3E}">
        <p14:creationId xmlns:p14="http://schemas.microsoft.com/office/powerpoint/2010/main" val="1156450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AOC, each state had</a:t>
            </a:r>
            <a:r>
              <a:rPr lang="en-US" baseline="0" dirty="0"/>
              <a:t> the same vote and veto power in the national congress: one each. This cause “minority tyranny” or minority capture because states with the smallest populations OR a differing opinion about some topic or issue – taxation or trade protection, </a:t>
            </a:r>
            <a:r>
              <a:rPr lang="en-US" baseline="0" dirty="0" err="1"/>
              <a:t>e.g</a:t>
            </a:r>
            <a:r>
              <a:rPr lang="en-US" baseline="0" dirty="0"/>
              <a:t> – could shut down an amendment or law to the AOC</a:t>
            </a:r>
          </a:p>
          <a:p>
            <a:endParaRPr lang="en-US" baseline="0" dirty="0"/>
          </a:p>
          <a:p>
            <a:r>
              <a:rPr lang="en-US" baseline="0" dirty="0"/>
              <a:t>Note the </a:t>
            </a:r>
            <a:r>
              <a:rPr lang="en-US" baseline="0" dirty="0" err="1"/>
              <a:t>the</a:t>
            </a:r>
            <a:r>
              <a:rPr lang="en-US" baseline="0" dirty="0"/>
              <a:t> debate assumes a </a:t>
            </a:r>
            <a:r>
              <a:rPr lang="en-US" b="1" baseline="0" dirty="0"/>
              <a:t>UNITARY CONGRESS</a:t>
            </a:r>
            <a:r>
              <a:rPr lang="en-US" b="0" baseline="0" dirty="0"/>
              <a:t>, or a single house. One chamber where representatives would come together and make laws. This is the same as the AOC.</a:t>
            </a:r>
          </a:p>
          <a:p>
            <a:endParaRPr lang="en-US" b="0" baseline="0" dirty="0"/>
          </a:p>
          <a:p>
            <a:pPr eaLnBrk="1" hangingPunct="1">
              <a:spcBef>
                <a:spcPct val="0"/>
              </a:spcBef>
            </a:pPr>
            <a:r>
              <a:rPr lang="en-US" altLang="en-US" sz="1200" b="1" dirty="0">
                <a:ea typeface="ＭＳ Ｐゴシック" pitchFamily="34" charset="-128"/>
              </a:rPr>
              <a:t>Virginia Plan</a:t>
            </a:r>
            <a:r>
              <a:rPr lang="en-US" altLang="en-US" sz="1200" dirty="0">
                <a:ea typeface="ＭＳ Ｐゴシック" pitchFamily="34" charset="-128"/>
              </a:rPr>
              <a:t> – a plan proposed by the larger states during the Constitutional Convention in which representation in the national legislature was based on population. The plan also included a variety of other proposals to strengthen the national government.</a:t>
            </a:r>
          </a:p>
          <a:p>
            <a:pPr eaLnBrk="1" hangingPunct="1">
              <a:spcBef>
                <a:spcPct val="0"/>
              </a:spcBef>
            </a:pPr>
            <a:endParaRPr lang="en-US" altLang="en-US" sz="1200" dirty="0">
              <a:ea typeface="ＭＳ Ｐゴシック" pitchFamily="34" charset="-128"/>
            </a:endParaRPr>
          </a:p>
          <a:p>
            <a:pPr eaLnBrk="1" hangingPunct="1">
              <a:spcBef>
                <a:spcPct val="0"/>
              </a:spcBef>
            </a:pPr>
            <a:r>
              <a:rPr lang="en-US" altLang="en-US" sz="1200" b="1" dirty="0">
                <a:ea typeface="ＭＳ Ｐゴシック" pitchFamily="34" charset="-128"/>
              </a:rPr>
              <a:t>New Jersey Plan</a:t>
            </a:r>
            <a:r>
              <a:rPr lang="en-US" altLang="en-US" sz="1200" dirty="0">
                <a:ea typeface="ＭＳ Ｐゴシック" pitchFamily="34" charset="-128"/>
              </a:rPr>
              <a:t> – In response to the Virginia Plan, smaller states at the Constitutional Convention proposed that each state should receive equal representation in the national legislature, regardless of size.</a:t>
            </a:r>
          </a:p>
          <a:p>
            <a:pPr eaLnBrk="1" hangingPunct="1">
              <a:spcBef>
                <a:spcPct val="0"/>
              </a:spcBef>
            </a:pPr>
            <a:endParaRPr lang="en-US" altLang="en-US" sz="1200" dirty="0">
              <a:ea typeface="ＭＳ Ｐゴシック" pitchFamily="34" charset="-128"/>
            </a:endParaRPr>
          </a:p>
          <a:p>
            <a:pPr eaLnBrk="1" hangingPunct="1">
              <a:spcBef>
                <a:spcPct val="0"/>
              </a:spcBef>
            </a:pPr>
            <a:r>
              <a:rPr lang="en-US" altLang="en-US" sz="1200" b="1" dirty="0">
                <a:ea typeface="ＭＳ Ｐゴシック" pitchFamily="34" charset="-128"/>
              </a:rPr>
              <a:t>Great Compromise</a:t>
            </a:r>
            <a:r>
              <a:rPr lang="en-US" altLang="en-US" sz="1200" dirty="0">
                <a:ea typeface="ＭＳ Ｐゴシック" pitchFamily="34" charset="-128"/>
              </a:rPr>
              <a:t> – a compromise between the large and small states, proposed by Connecticut, in which Congress would have two houses: a Senate with two legislators per state and a House of Representatives in which each state</a:t>
            </a:r>
            <a:r>
              <a:rPr lang="en-US" altLang="ja-JP" sz="1200" dirty="0">
                <a:ea typeface="ＭＳ Ｐゴシック" pitchFamily="34" charset="-128"/>
              </a:rPr>
              <a:t>’s representation would be based on population (also known as the Connecticut Compromise).</a:t>
            </a:r>
            <a:endParaRPr lang="en-US" altLang="en-US" sz="1200" b="1"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48</a:t>
            </a:fld>
            <a:endParaRPr lang="en-US"/>
          </a:p>
        </p:txBody>
      </p:sp>
    </p:spTree>
    <p:extLst>
      <p:ext uri="{BB962C8B-B14F-4D97-AF65-F5344CB8AC3E}">
        <p14:creationId xmlns:p14="http://schemas.microsoft.com/office/powerpoint/2010/main" val="2876115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49</a:t>
            </a:fld>
            <a:endParaRPr lang="en-US"/>
          </a:p>
        </p:txBody>
      </p:sp>
    </p:spTree>
    <p:extLst>
      <p:ext uri="{BB962C8B-B14F-4D97-AF65-F5344CB8AC3E}">
        <p14:creationId xmlns:p14="http://schemas.microsoft.com/office/powerpoint/2010/main" val="909628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Bicameral</a:t>
            </a:r>
            <a:r>
              <a:rPr lang="en-US" baseline="0" dirty="0"/>
              <a:t> means 2 chambers in the lawmaking branch of government</a:t>
            </a:r>
          </a:p>
          <a:p>
            <a:endParaRPr lang="en-US" baseline="0" dirty="0"/>
          </a:p>
          <a:p>
            <a:r>
              <a:rPr lang="en-US" baseline="0" dirty="0"/>
              <a:t>One chamber, the house of representatives, would derive representation based on population </a:t>
            </a:r>
          </a:p>
          <a:p>
            <a:r>
              <a:rPr lang="en-US" baseline="0" dirty="0"/>
              <a:t>	</a:t>
            </a:r>
            <a:r>
              <a:rPr lang="en-US" baseline="0" dirty="0">
                <a:sym typeface="Wingdings" panose="05000000000000000000" pitchFamily="2" charset="2"/>
              </a:rPr>
              <a:t> although CA didn’t exist, today it sends the most representatives to the House</a:t>
            </a:r>
          </a:p>
          <a:p>
            <a:endParaRPr lang="en-US" baseline="0" dirty="0">
              <a:sym typeface="Wingdings" panose="05000000000000000000" pitchFamily="2" charset="2"/>
            </a:endParaRPr>
          </a:p>
          <a:p>
            <a:r>
              <a:rPr lang="en-US" baseline="0" dirty="0">
                <a:sym typeface="Wingdings" panose="05000000000000000000" pitchFamily="2" charset="2"/>
              </a:rPr>
              <a:t>Senate would mirror the AOC; send 2 Senators from each state</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50</a:t>
            </a:fld>
            <a:endParaRPr lang="en-US"/>
          </a:p>
        </p:txBody>
      </p:sp>
    </p:spTree>
    <p:extLst>
      <p:ext uri="{BB962C8B-B14F-4D97-AF65-F5344CB8AC3E}">
        <p14:creationId xmlns:p14="http://schemas.microsoft.com/office/powerpoint/2010/main" val="1362015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added</a:t>
            </a:r>
            <a:r>
              <a:rPr lang="en-US" baseline="0" dirty="0"/>
              <a:t> the previous slide to emphasis an important point about a value of many people in the United States: CONSTITUTIONALISM</a:t>
            </a:r>
          </a:p>
          <a:p>
            <a:endParaRPr lang="en-US" baseline="0" dirty="0"/>
          </a:p>
          <a:p>
            <a:r>
              <a:rPr lang="en-US" baseline="0" dirty="0"/>
              <a:t>We often think of and discuss the constitution with reverential or almost religious terms: that it is perfect, that it is divine, that it is a testament to the brilliance of the Founding Fathers. </a:t>
            </a:r>
          </a:p>
          <a:p>
            <a:endParaRPr lang="en-US" baseline="0" dirty="0"/>
          </a:p>
          <a:p>
            <a:r>
              <a:rPr lang="en-US" baseline="0" dirty="0"/>
              <a:t>While we are certainly apt to praise the constitution for its longevity (</a:t>
            </a:r>
            <a:r>
              <a:rPr lang="en-US" b="1" baseline="0" dirty="0"/>
              <a:t>its been around since 1787), </a:t>
            </a:r>
            <a:r>
              <a:rPr lang="en-US" b="0" baseline="0" dirty="0"/>
              <a:t>its design is no accident; no divine interventional was necessary. </a:t>
            </a:r>
            <a:endParaRPr lang="en-US" b="1" dirty="0"/>
          </a:p>
        </p:txBody>
      </p:sp>
      <p:sp>
        <p:nvSpPr>
          <p:cNvPr id="4" name="Slide Number Placeholder 3"/>
          <p:cNvSpPr>
            <a:spLocks noGrp="1"/>
          </p:cNvSpPr>
          <p:nvPr>
            <p:ph type="sldNum" sz="quarter" idx="10"/>
          </p:nvPr>
        </p:nvSpPr>
        <p:spPr/>
        <p:txBody>
          <a:bodyPr/>
          <a:lstStyle/>
          <a:p>
            <a:fld id="{F61035FB-BD20-4DEF-9562-7A65799F7643}" type="slidenum">
              <a:rPr lang="en-US" smtClean="0"/>
              <a:t>6</a:t>
            </a:fld>
            <a:endParaRPr lang="en-US"/>
          </a:p>
        </p:txBody>
      </p:sp>
    </p:spTree>
    <p:extLst>
      <p:ext uri="{BB962C8B-B14F-4D97-AF65-F5344CB8AC3E}">
        <p14:creationId xmlns:p14="http://schemas.microsoft.com/office/powerpoint/2010/main" val="580010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delegates</a:t>
            </a:r>
            <a:r>
              <a:rPr lang="en-US" baseline="0" dirty="0"/>
              <a:t> to the convention knew what they did NOT want: a monarch. Thus, their first question they asked when coming up with the office of the presidency was “</a:t>
            </a:r>
            <a:r>
              <a:rPr lang="en-US" b="1" baseline="0" dirty="0"/>
              <a:t>how much power should the executive branch have?” </a:t>
            </a:r>
          </a:p>
          <a:p>
            <a:endParaRPr lang="en-US" b="1" baseline="0" dirty="0"/>
          </a:p>
          <a:p>
            <a:r>
              <a:rPr lang="en-US" b="1" baseline="0" dirty="0"/>
              <a:t>Recall: the AOC did not offer an executive branch; enforcement of law was handled by each states</a:t>
            </a:r>
            <a:endParaRPr lang="en-US" baseline="0" dirty="0"/>
          </a:p>
          <a:p>
            <a:endParaRPr lang="en-US" baseline="0" dirty="0"/>
          </a:p>
          <a:p>
            <a:r>
              <a:rPr lang="en-US" baseline="0" dirty="0"/>
              <a:t>Some states advocated for a weaker presidency with easily </a:t>
            </a:r>
            <a:r>
              <a:rPr lang="en-US" baseline="0" dirty="0" err="1"/>
              <a:t>overiddable</a:t>
            </a:r>
            <a:r>
              <a:rPr lang="en-US" baseline="0" dirty="0"/>
              <a:t> veto power</a:t>
            </a:r>
          </a:p>
          <a:p>
            <a:r>
              <a:rPr lang="en-US" baseline="0" dirty="0"/>
              <a:t>Others suggested a “tribunal” of three executives that would enforce laws</a:t>
            </a:r>
          </a:p>
          <a:p>
            <a:endParaRPr lang="en-US" baseline="0" dirty="0"/>
          </a:p>
          <a:p>
            <a:r>
              <a:rPr lang="en-US" baseline="0" dirty="0"/>
              <a:t>Single executive with the power to veto a law passed by congress</a:t>
            </a:r>
          </a:p>
          <a:p>
            <a:endParaRPr lang="en-US" baseline="0" dirty="0"/>
          </a:p>
          <a:p>
            <a:r>
              <a:rPr lang="en-US" baseline="0" dirty="0"/>
              <a:t>Flexibility vs restraint: some delegates argued that a president needed to be able to respond to crises with flexibility – prerogative to act.</a:t>
            </a:r>
          </a:p>
          <a:p>
            <a:r>
              <a:rPr lang="en-US" baseline="0" dirty="0"/>
              <a:t>Others argued that the role of the president should be fully restrained; any powers delegated to the executive branch needed to be clearly spelled out, or enumerated, in the constitution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51</a:t>
            </a:fld>
            <a:endParaRPr lang="en-US"/>
          </a:p>
        </p:txBody>
      </p:sp>
    </p:spTree>
    <p:extLst>
      <p:ext uri="{BB962C8B-B14F-4D97-AF65-F5344CB8AC3E}">
        <p14:creationId xmlns:p14="http://schemas.microsoft.com/office/powerpoint/2010/main" val="39466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a:t>
            </a:r>
            <a:r>
              <a:rPr lang="en-US" baseline="0" dirty="0"/>
              <a:t> 2: Selecting the President</a:t>
            </a:r>
          </a:p>
          <a:p>
            <a:endParaRPr lang="en-US" baseline="0" dirty="0"/>
          </a:p>
          <a:p>
            <a:r>
              <a:rPr lang="en-US" baseline="0" dirty="0"/>
              <a:t>The Parliamentary system was the system that the Framers were familiar with. But many delegates did not want to </a:t>
            </a:r>
          </a:p>
          <a:p>
            <a:pPr marL="0" indent="0">
              <a:buNone/>
            </a:pPr>
            <a:r>
              <a:rPr lang="en-US" b="1" dirty="0"/>
              <a:t>	</a:t>
            </a:r>
            <a:r>
              <a:rPr lang="en-US" dirty="0"/>
              <a:t>In such a system, the executive is chosen by the 	legislative branch</a:t>
            </a:r>
          </a:p>
          <a:p>
            <a:pPr marL="0" indent="0">
              <a:buNone/>
            </a:pPr>
            <a:r>
              <a:rPr lang="en-US" b="1" dirty="0"/>
              <a:t>	</a:t>
            </a:r>
          </a:p>
          <a:p>
            <a:pPr marL="0" indent="0">
              <a:buNone/>
            </a:pPr>
            <a:r>
              <a:rPr lang="en-US" b="1" dirty="0"/>
              <a:t>	</a:t>
            </a:r>
            <a:r>
              <a:rPr lang="en-US" dirty="0"/>
              <a:t>Delegates feared that the president would be 	beholden to congress if they went this route</a:t>
            </a:r>
          </a:p>
          <a:p>
            <a:endParaRPr lang="en-US" baseline="0" dirty="0"/>
          </a:p>
          <a:p>
            <a:r>
              <a:rPr lang="en-US" baseline="0" dirty="0"/>
              <a:t>Some delegates were also uncertain that the common citizen should be entrusted to make the decision on their own.</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52</a:t>
            </a:fld>
            <a:endParaRPr lang="en-US"/>
          </a:p>
        </p:txBody>
      </p:sp>
    </p:spTree>
    <p:extLst>
      <p:ext uri="{BB962C8B-B14F-4D97-AF65-F5344CB8AC3E}">
        <p14:creationId xmlns:p14="http://schemas.microsoft.com/office/powerpoint/2010/main" val="89876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a:t>
            </a:r>
            <a:r>
              <a:rPr lang="en-US" baseline="0" dirty="0"/>
              <a:t> 2: Selecting the President</a:t>
            </a:r>
          </a:p>
          <a:p>
            <a:endParaRPr lang="en-US" baseline="0" dirty="0"/>
          </a:p>
          <a:p>
            <a:r>
              <a:rPr lang="en-US" baseline="0" dirty="0"/>
              <a:t>The Parliamentary system was the system that the Framers were familiar with. But many delegates did not want to </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53</a:t>
            </a:fld>
            <a:endParaRPr lang="en-US"/>
          </a:p>
        </p:txBody>
      </p:sp>
    </p:spTree>
    <p:extLst>
      <p:ext uri="{BB962C8B-B14F-4D97-AF65-F5344CB8AC3E}">
        <p14:creationId xmlns:p14="http://schemas.microsoft.com/office/powerpoint/2010/main" val="2945782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a:t>
            </a:r>
            <a:r>
              <a:rPr lang="en-US" baseline="0" dirty="0"/>
              <a:t> idea was that electors – wise and untainted by popular opinion – would make a sound and educated decision in any scenario.</a:t>
            </a:r>
          </a:p>
          <a:p>
            <a:endParaRPr lang="en-US" baseline="0" dirty="0"/>
          </a:p>
          <a:p>
            <a:r>
              <a:rPr lang="en-US" baseline="0" dirty="0"/>
              <a:t>In reality, the rise of political parties meant that electors would ultimately select the candidate of their party.</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54</a:t>
            </a:fld>
            <a:endParaRPr lang="en-US"/>
          </a:p>
        </p:txBody>
      </p:sp>
    </p:spTree>
    <p:extLst>
      <p:ext uri="{BB962C8B-B14F-4D97-AF65-F5344CB8AC3E}">
        <p14:creationId xmlns:p14="http://schemas.microsoft.com/office/powerpoint/2010/main" val="3617944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size and scope of state power was a part of nearly every debate at the Convention.</a:t>
            </a:r>
          </a:p>
          <a:p>
            <a:endParaRPr lang="en-US" baseline="0" dirty="0"/>
          </a:p>
          <a:p>
            <a:r>
              <a:rPr lang="en-US" baseline="0" dirty="0"/>
              <a:t>Reserved Powers = powers not given to national government or not prohibited to the states are reserved to the states</a:t>
            </a:r>
          </a:p>
          <a:p>
            <a:endParaRPr lang="en-US" dirty="0"/>
          </a:p>
          <a:p>
            <a:pPr marL="0" indent="0">
              <a:buNone/>
            </a:pPr>
            <a:r>
              <a:rPr lang="en-US" altLang="en-US" b="1" dirty="0"/>
              <a:t>Reserved Powers (</a:t>
            </a:r>
            <a:r>
              <a:rPr lang="en-US" altLang="en-US" dirty="0"/>
              <a:t>see: Tenth Amendment</a:t>
            </a:r>
            <a:r>
              <a:rPr lang="en-US" altLang="en-US" b="1" dirty="0"/>
              <a:t>)</a:t>
            </a:r>
          </a:p>
          <a:p>
            <a:pPr marL="0" indent="0">
              <a:buNone/>
            </a:pPr>
            <a:endParaRPr lang="en-US" altLang="en-US" b="1" dirty="0"/>
          </a:p>
          <a:p>
            <a:pPr marL="0" indent="0">
              <a:buNone/>
            </a:pPr>
            <a:r>
              <a:rPr lang="en-US" altLang="en-US" b="1" dirty="0"/>
              <a:t>Supremacy clause (</a:t>
            </a:r>
            <a:r>
              <a:rPr lang="en-US" altLang="en-US" dirty="0"/>
              <a:t>see: Art. VI, sec. 2):</a:t>
            </a:r>
            <a:r>
              <a:rPr lang="en-US" altLang="en-US" baseline="0" dirty="0"/>
              <a:t> if state and federal law are in conflict, national law take precedence</a:t>
            </a:r>
            <a:endParaRPr lang="en-US" altLang="en-US" b="1" dirty="0"/>
          </a:p>
        </p:txBody>
      </p:sp>
      <p:sp>
        <p:nvSpPr>
          <p:cNvPr id="4" name="Slide Number Placeholder 3"/>
          <p:cNvSpPr>
            <a:spLocks noGrp="1"/>
          </p:cNvSpPr>
          <p:nvPr>
            <p:ph type="sldNum" sz="quarter" idx="10"/>
          </p:nvPr>
        </p:nvSpPr>
        <p:spPr/>
        <p:txBody>
          <a:bodyPr/>
          <a:lstStyle/>
          <a:p>
            <a:fld id="{F61035FB-BD20-4DEF-9562-7A65799F7643}" type="slidenum">
              <a:rPr lang="en-US" smtClean="0"/>
              <a:t>55</a:t>
            </a:fld>
            <a:endParaRPr lang="en-US"/>
          </a:p>
        </p:txBody>
      </p:sp>
    </p:spTree>
    <p:extLst>
      <p:ext uri="{BB962C8B-B14F-4D97-AF65-F5344CB8AC3E}">
        <p14:creationId xmlns:p14="http://schemas.microsoft.com/office/powerpoint/2010/main" val="4019856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i="1" dirty="0">
                <a:ea typeface="ＭＳ Ｐゴシック" pitchFamily="34" charset="-128"/>
              </a:rPr>
              <a:t>A slave auction in Virginia. Slavery proved problematic at the Constitutional Convention: Would there be limits on the importation of slaves? How would runaway slaves be dealt with by non slave states? </a:t>
            </a:r>
            <a:r>
              <a:rPr lang="en-US" altLang="en-US" sz="1200" i="1">
                <a:ea typeface="ＭＳ Ｐゴシック" pitchFamily="34" charset="-128"/>
              </a:rPr>
              <a:t>And how would slaves be counted for the purposes of congressional representation?</a:t>
            </a:r>
          </a:p>
          <a:p>
            <a:endParaRPr lang="en-US"/>
          </a:p>
          <a:p>
            <a:endParaRPr lang="en-US" dirty="0"/>
          </a:p>
          <a:p>
            <a:r>
              <a:rPr lang="en-US" dirty="0"/>
              <a:t>Non slave states obviously disliked</a:t>
            </a:r>
            <a:r>
              <a:rPr lang="en-US" baseline="0" dirty="0"/>
              <a:t> the practice, but their delegates did not want to forfeit the entire convention by forcing the southern states to abandon the practice. Non slave states feared that the slave-holding states would exit the entire process.</a:t>
            </a:r>
          </a:p>
          <a:p>
            <a:endParaRPr lang="en-US" baseline="0" dirty="0"/>
          </a:p>
          <a:p>
            <a:r>
              <a:rPr lang="en-US" baseline="0" dirty="0"/>
              <a:t>It should come as no surprise that the SLAVE STATES were also the ones that generally supported LIMITED NATIONAL POWER and preferred a stronger role FOR THE STATES. After all, if the practice was legally prohibited by the constitution, it would destroy the </a:t>
            </a:r>
            <a:r>
              <a:rPr lang="en-US" baseline="0" dirty="0" err="1"/>
              <a:t>ecomonic</a:t>
            </a:r>
            <a:r>
              <a:rPr lang="en-US" baseline="0" dirty="0"/>
              <a:t> and social system of the south as they understood it.</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56</a:t>
            </a:fld>
            <a:endParaRPr lang="en-US"/>
          </a:p>
        </p:txBody>
      </p:sp>
    </p:spTree>
    <p:extLst>
      <p:ext uri="{BB962C8B-B14F-4D97-AF65-F5344CB8AC3E}">
        <p14:creationId xmlns:p14="http://schemas.microsoft.com/office/powerpoint/2010/main" val="4032330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Slave</a:t>
            </a:r>
            <a:r>
              <a:rPr lang="en-US" baseline="0" dirty="0"/>
              <a:t> states wanted their slaves to count as a WHOLE PERSON for purposes of representation…the more slaves, the more power and more representatives they could send to congress</a:t>
            </a:r>
          </a:p>
          <a:p>
            <a:endParaRPr lang="en-US" baseline="0" dirty="0"/>
          </a:p>
          <a:p>
            <a:r>
              <a:rPr lang="en-US" baseline="0" dirty="0" err="1"/>
              <a:t>NonSlave</a:t>
            </a:r>
            <a:r>
              <a:rPr lang="en-US" baseline="0" dirty="0"/>
              <a:t> obviously did not approve, noting that slaves were property by the very definition that the slave states used</a:t>
            </a:r>
          </a:p>
          <a:p>
            <a:endParaRPr lang="en-US" baseline="0" dirty="0"/>
          </a:p>
          <a:p>
            <a:r>
              <a:rPr lang="en-US" baseline="0" dirty="0"/>
              <a:t>Fugitive slave clause: north agreed to return runaway slaves in exchange for the southern states accepting trade regulations that were desired, but not included, in the AOC</a:t>
            </a:r>
          </a:p>
          <a:p>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Some observers of the Philadelphia Convention argue that the authors of the Constitution failed their country by failing to outlaw slavery in 1787. Others claim that the Constitution would never have been ratified if slavery had not remained legal. What do you think? Did the framers of the Constitution fail or did they do the best they could, given the circumstances?</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57</a:t>
            </a:fld>
            <a:endParaRPr lang="en-US"/>
          </a:p>
        </p:txBody>
      </p:sp>
    </p:spTree>
    <p:extLst>
      <p:ext uri="{BB962C8B-B14F-4D97-AF65-F5344CB8AC3E}">
        <p14:creationId xmlns:p14="http://schemas.microsoft.com/office/powerpoint/2010/main" val="560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b="1" baseline="0" dirty="0"/>
              <a:t>Bill of Rights </a:t>
            </a:r>
            <a:r>
              <a:rPr lang="en-US" b="0" baseline="0" dirty="0"/>
              <a:t> helped to calm the fears of the antifederalists: those framers who were suspicious of too much national power at the expense of states rights</a:t>
            </a:r>
          </a:p>
          <a:p>
            <a:endParaRPr lang="en-US" b="0" baseline="0" dirty="0"/>
          </a:p>
          <a:p>
            <a:r>
              <a:rPr lang="en-US" b="0" baseline="0" dirty="0"/>
              <a:t>Bill of rights were not necessarily going to be added. They are </a:t>
            </a:r>
            <a:r>
              <a:rPr lang="en-US" b="0" baseline="0"/>
              <a:t>the cornerstone </a:t>
            </a:r>
            <a:r>
              <a:rPr lang="en-US" b="0" baseline="0" dirty="0"/>
              <a:t>of the constitution but they </a:t>
            </a:r>
          </a:p>
          <a:p>
            <a:endParaRPr lang="en-US" b="0" baseline="0" dirty="0"/>
          </a:p>
          <a:p>
            <a:r>
              <a:rPr lang="en-US" b="0" baseline="0" dirty="0"/>
              <a:t>Many states were </a:t>
            </a:r>
            <a:r>
              <a:rPr lang="en-US" b="0" baseline="0" dirty="0" err="1"/>
              <a:t>hesistant</a:t>
            </a:r>
            <a:r>
              <a:rPr lang="en-US" b="0" baseline="0" dirty="0"/>
              <a:t> to </a:t>
            </a:r>
            <a:r>
              <a:rPr lang="en-US" b="0" baseline="0" dirty="0" err="1"/>
              <a:t>ratifiy</a:t>
            </a:r>
            <a:r>
              <a:rPr lang="en-US" b="0" baseline="0" dirty="0"/>
              <a:t> the constitution despite the compromises.</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59</a:t>
            </a:fld>
            <a:endParaRPr lang="en-US"/>
          </a:p>
        </p:txBody>
      </p:sp>
    </p:spTree>
    <p:extLst>
      <p:ext uri="{BB962C8B-B14F-4D97-AF65-F5344CB8AC3E}">
        <p14:creationId xmlns:p14="http://schemas.microsoft.com/office/powerpoint/2010/main" val="10839815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b="1" baseline="0" dirty="0"/>
              <a:t>Bill of Rights </a:t>
            </a:r>
            <a:r>
              <a:rPr lang="en-US" b="0" baseline="0" dirty="0"/>
              <a:t> helped to calm the fears of the antifederalists: those framers who were suspicious of too much national power at the expense of states rights</a:t>
            </a:r>
          </a:p>
          <a:p>
            <a:endParaRPr lang="en-US" b="0" baseline="0" dirty="0"/>
          </a:p>
          <a:p>
            <a:r>
              <a:rPr lang="en-US" b="0" baseline="0" dirty="0"/>
              <a:t>Bill of rights were not necessarily going to be added. They are </a:t>
            </a:r>
            <a:r>
              <a:rPr lang="en-US" b="0" baseline="0"/>
              <a:t>the cornerstone </a:t>
            </a:r>
            <a:r>
              <a:rPr lang="en-US" b="0" baseline="0" dirty="0"/>
              <a:t>of the constitution but they </a:t>
            </a:r>
          </a:p>
          <a:p>
            <a:endParaRPr lang="en-US" b="0" baseline="0" dirty="0"/>
          </a:p>
          <a:p>
            <a:r>
              <a:rPr lang="en-US" b="0" baseline="0" dirty="0"/>
              <a:t>Many states were </a:t>
            </a:r>
            <a:r>
              <a:rPr lang="en-US" b="0" baseline="0" dirty="0" err="1"/>
              <a:t>hesistant</a:t>
            </a:r>
            <a:r>
              <a:rPr lang="en-US" b="0" baseline="0" dirty="0"/>
              <a:t> to </a:t>
            </a:r>
            <a:r>
              <a:rPr lang="en-US" b="0" baseline="0" dirty="0" err="1"/>
              <a:t>ratifiy</a:t>
            </a:r>
            <a:r>
              <a:rPr lang="en-US" b="0" baseline="0" dirty="0"/>
              <a:t> the constitution despite the compromises.</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60</a:t>
            </a:fld>
            <a:endParaRPr lang="en-US"/>
          </a:p>
        </p:txBody>
      </p:sp>
    </p:spTree>
    <p:extLst>
      <p:ext uri="{BB962C8B-B14F-4D97-AF65-F5344CB8AC3E}">
        <p14:creationId xmlns:p14="http://schemas.microsoft.com/office/powerpoint/2010/main" val="448315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61</a:t>
            </a:fld>
            <a:endParaRPr lang="en-US"/>
          </a:p>
        </p:txBody>
      </p:sp>
    </p:spTree>
    <p:extLst>
      <p:ext uri="{BB962C8B-B14F-4D97-AF65-F5344CB8AC3E}">
        <p14:creationId xmlns:p14="http://schemas.microsoft.com/office/powerpoint/2010/main" val="2650455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added</a:t>
            </a:r>
            <a:r>
              <a:rPr lang="en-US" baseline="0" dirty="0"/>
              <a:t> the previous slide to emphasis an important point about a value of many people in the United States: CONSTITUTIONALISM</a:t>
            </a:r>
          </a:p>
          <a:p>
            <a:endParaRPr lang="en-US" baseline="0" dirty="0"/>
          </a:p>
          <a:p>
            <a:r>
              <a:rPr lang="en-US" baseline="0" dirty="0"/>
              <a:t>We often think of and discuss the constitution with reverential or almost religious terms: that it is perfect, that it is divine, that it is a testament to the brilliance of the Founding Fathers. </a:t>
            </a:r>
          </a:p>
          <a:p>
            <a:endParaRPr lang="en-US" baseline="0" dirty="0"/>
          </a:p>
          <a:p>
            <a:r>
              <a:rPr lang="en-US" baseline="0" dirty="0"/>
              <a:t>While we are certainly apt to praise the constitution for its longevity (</a:t>
            </a:r>
            <a:r>
              <a:rPr lang="en-US" b="1" baseline="0" dirty="0"/>
              <a:t>its been around since 1787), </a:t>
            </a:r>
            <a:r>
              <a:rPr lang="en-US" b="0" baseline="0" dirty="0"/>
              <a:t>its design is no accident; no divine interventional was necessary. </a:t>
            </a:r>
            <a:endParaRPr lang="en-US" b="1" dirty="0"/>
          </a:p>
        </p:txBody>
      </p:sp>
      <p:sp>
        <p:nvSpPr>
          <p:cNvPr id="4" name="Slide Number Placeholder 3"/>
          <p:cNvSpPr>
            <a:spLocks noGrp="1"/>
          </p:cNvSpPr>
          <p:nvPr>
            <p:ph type="sldNum" sz="quarter" idx="10"/>
          </p:nvPr>
        </p:nvSpPr>
        <p:spPr/>
        <p:txBody>
          <a:bodyPr/>
          <a:lstStyle/>
          <a:p>
            <a:fld id="{F61035FB-BD20-4DEF-9562-7A65799F7643}" type="slidenum">
              <a:rPr lang="en-US" smtClean="0"/>
              <a:t>7</a:t>
            </a:fld>
            <a:endParaRPr lang="en-US"/>
          </a:p>
        </p:txBody>
      </p:sp>
    </p:spTree>
    <p:extLst>
      <p:ext uri="{BB962C8B-B14F-4D97-AF65-F5344CB8AC3E}">
        <p14:creationId xmlns:p14="http://schemas.microsoft.com/office/powerpoint/2010/main" val="15395297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Ambiguity</a:t>
            </a:r>
            <a:r>
              <a:rPr lang="en-US" baseline="0" dirty="0"/>
              <a:t> – general language and “ “ has allowed it to evolve</a:t>
            </a:r>
          </a:p>
          <a:p>
            <a:endParaRPr lang="en-US" baseline="0" dirty="0"/>
          </a:p>
          <a:p>
            <a:r>
              <a:rPr lang="en-US" baseline="0" dirty="0"/>
              <a:t>Executive power clause – “executive power is vested in the President”</a:t>
            </a:r>
          </a:p>
          <a:p>
            <a:endParaRPr lang="en-US" baseline="0" dirty="0"/>
          </a:p>
          <a:p>
            <a:r>
              <a:rPr lang="en-US" baseline="0" dirty="0"/>
              <a:t>Commerce clause: allows congress to regulate interstate commerce; today serves as the basis for much of the laws passed</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62</a:t>
            </a:fld>
            <a:endParaRPr lang="en-US"/>
          </a:p>
        </p:txBody>
      </p:sp>
    </p:spTree>
    <p:extLst>
      <p:ext uri="{BB962C8B-B14F-4D97-AF65-F5344CB8AC3E}">
        <p14:creationId xmlns:p14="http://schemas.microsoft.com/office/powerpoint/2010/main" val="3504274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Ambiguity</a:t>
            </a:r>
            <a:r>
              <a:rPr lang="en-US" baseline="0" dirty="0"/>
              <a:t> – general language and “ “ has allowed it to evolve</a:t>
            </a:r>
          </a:p>
          <a:p>
            <a:endParaRPr lang="en-US" baseline="0" dirty="0"/>
          </a:p>
          <a:p>
            <a:r>
              <a:rPr lang="en-US" baseline="0" dirty="0"/>
              <a:t>Executive power clause – “executive power is vested in the President” </a:t>
            </a:r>
            <a:r>
              <a:rPr lang="en-US" b="1" baseline="0" dirty="0"/>
              <a:t>what is executive power, anyway?</a:t>
            </a:r>
            <a:endParaRPr lang="en-US" baseline="0" dirty="0"/>
          </a:p>
          <a:p>
            <a:endParaRPr lang="en-US" baseline="0" dirty="0"/>
          </a:p>
          <a:p>
            <a:r>
              <a:rPr lang="en-US" baseline="0" dirty="0"/>
              <a:t>Commerce clause: allows congress to regulate interstate commerce; today serves as the basis for much of the laws passed</a:t>
            </a:r>
            <a:endParaRPr lang="en-US" dirty="0"/>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63</a:t>
            </a:fld>
            <a:endParaRPr lang="en-US"/>
          </a:p>
        </p:txBody>
      </p:sp>
    </p:spTree>
    <p:extLst>
      <p:ext uri="{BB962C8B-B14F-4D97-AF65-F5344CB8AC3E}">
        <p14:creationId xmlns:p14="http://schemas.microsoft.com/office/powerpoint/2010/main" val="3376646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Framers were not ignorant. Clearly. So they included provisions for changing the constitution through the formal amendment process.</a:t>
            </a:r>
          </a:p>
          <a:p>
            <a:endParaRPr lang="en-US" baseline="0" dirty="0"/>
          </a:p>
          <a:p>
            <a:r>
              <a:rPr lang="en-US" baseline="0" dirty="0"/>
              <a:t>Note that this is a very difficult process with a high failure rate. </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64</a:t>
            </a:fld>
            <a:endParaRPr lang="en-US"/>
          </a:p>
        </p:txBody>
      </p:sp>
    </p:spTree>
    <p:extLst>
      <p:ext uri="{BB962C8B-B14F-4D97-AF65-F5344CB8AC3E}">
        <p14:creationId xmlns:p14="http://schemas.microsoft.com/office/powerpoint/2010/main" val="3786114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65</a:t>
            </a:fld>
            <a:endParaRPr lang="en-US"/>
          </a:p>
        </p:txBody>
      </p:sp>
    </p:spTree>
    <p:extLst>
      <p:ext uri="{BB962C8B-B14F-4D97-AF65-F5344CB8AC3E}">
        <p14:creationId xmlns:p14="http://schemas.microsoft.com/office/powerpoint/2010/main" val="1337211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Implied powers:</a:t>
            </a:r>
            <a:r>
              <a:rPr lang="en-US" baseline="0" dirty="0"/>
              <a:t> powers, rules, and norms derived from the document; most notably through the decisions of the supreme court, but also by the other branches </a:t>
            </a:r>
          </a:p>
          <a:p>
            <a:r>
              <a:rPr lang="en-US" baseline="0" dirty="0"/>
              <a:t>Lincoln rested on the “implied powers” of the executive branch to make critical decisions during the civil war</a:t>
            </a:r>
          </a:p>
          <a:p>
            <a:endParaRPr lang="en-US" baseline="0" dirty="0"/>
          </a:p>
          <a:p>
            <a:r>
              <a:rPr lang="en-US" baseline="0" dirty="0"/>
              <a:t>No cruel and unusual punishment?</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67</a:t>
            </a:fld>
            <a:endParaRPr lang="en-US"/>
          </a:p>
        </p:txBody>
      </p:sp>
    </p:spTree>
    <p:extLst>
      <p:ext uri="{BB962C8B-B14F-4D97-AF65-F5344CB8AC3E}">
        <p14:creationId xmlns:p14="http://schemas.microsoft.com/office/powerpoint/2010/main" val="1809956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68</a:t>
            </a:fld>
            <a:endParaRPr lang="en-US"/>
          </a:p>
        </p:txBody>
      </p:sp>
    </p:spTree>
    <p:extLst>
      <p:ext uri="{BB962C8B-B14F-4D97-AF65-F5344CB8AC3E}">
        <p14:creationId xmlns:p14="http://schemas.microsoft.com/office/powerpoint/2010/main" val="1634139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“Some men look at constitutions with sanctimonious reverence, and deem them like the arc of the covenant, too sacred to be touched. They ascribe to the men of the preceding age a wisdom more than human, and suppose what they did to be beyond amendment … Let us follow no such examples, nor weakly believe that one generation is not as capable as another of taking care of itself, and of ordering its own affairs …”</a:t>
            </a:r>
          </a:p>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8</a:t>
            </a:fld>
            <a:endParaRPr lang="en-US"/>
          </a:p>
        </p:txBody>
      </p:sp>
    </p:spTree>
    <p:extLst>
      <p:ext uri="{BB962C8B-B14F-4D97-AF65-F5344CB8AC3E}">
        <p14:creationId xmlns:p14="http://schemas.microsoft.com/office/powerpoint/2010/main" val="69191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11</a:t>
            </a:fld>
            <a:endParaRPr lang="en-US"/>
          </a:p>
        </p:txBody>
      </p:sp>
    </p:spTree>
    <p:extLst>
      <p:ext uri="{BB962C8B-B14F-4D97-AF65-F5344CB8AC3E}">
        <p14:creationId xmlns:p14="http://schemas.microsoft.com/office/powerpoint/2010/main" val="223163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12</a:t>
            </a:fld>
            <a:endParaRPr lang="en-US"/>
          </a:p>
        </p:txBody>
      </p:sp>
    </p:spTree>
    <p:extLst>
      <p:ext uri="{BB962C8B-B14F-4D97-AF65-F5344CB8AC3E}">
        <p14:creationId xmlns:p14="http://schemas.microsoft.com/office/powerpoint/2010/main" val="2015771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branch; the most power. </a:t>
            </a:r>
          </a:p>
          <a:p>
            <a:r>
              <a:rPr lang="en-US" baseline="0" dirty="0"/>
              <a:t>Make laws; do what is necessary to support those laws. </a:t>
            </a:r>
          </a:p>
          <a:p>
            <a:endParaRPr lang="en-US" baseline="0" dirty="0"/>
          </a:p>
          <a:p>
            <a:r>
              <a:rPr lang="en-US" baseline="0" dirty="0"/>
              <a:t>Responsive and accountable to the states SENATE and the people HOUSE</a:t>
            </a:r>
            <a:endParaRPr lang="en-US" dirty="0"/>
          </a:p>
        </p:txBody>
      </p:sp>
      <p:sp>
        <p:nvSpPr>
          <p:cNvPr id="4" name="Slide Number Placeholder 3"/>
          <p:cNvSpPr>
            <a:spLocks noGrp="1"/>
          </p:cNvSpPr>
          <p:nvPr>
            <p:ph type="sldNum" sz="quarter" idx="10"/>
          </p:nvPr>
        </p:nvSpPr>
        <p:spPr/>
        <p:txBody>
          <a:bodyPr/>
          <a:lstStyle/>
          <a:p>
            <a:fld id="{F61035FB-BD20-4DEF-9562-7A65799F7643}" type="slidenum">
              <a:rPr lang="en-US" smtClean="0"/>
              <a:t>13</a:t>
            </a:fld>
            <a:endParaRPr lang="en-US"/>
          </a:p>
        </p:txBody>
      </p:sp>
    </p:spTree>
    <p:extLst>
      <p:ext uri="{BB962C8B-B14F-4D97-AF65-F5344CB8AC3E}">
        <p14:creationId xmlns:p14="http://schemas.microsoft.com/office/powerpoint/2010/main" val="2680141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cap="small" baseline="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2DA1EFA7-98DA-4648-8A1F-0A8BA416BA2A}" type="datetimeFigureOut">
              <a:rPr lang="en-US" smtClean="0"/>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171940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A1EFA7-98DA-4648-8A1F-0A8BA416BA2A}" type="datetimeFigureOut">
              <a:rPr lang="en-US" smtClean="0"/>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2703802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A1EFA7-98DA-4648-8A1F-0A8BA416BA2A}" type="datetimeFigureOut">
              <a:rPr lang="en-US" smtClean="0"/>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402757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lvl1pPr>
              <a:defRPr b="1" cap="small" baseline="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DA1EFA7-98DA-4648-8A1F-0A8BA416BA2A}" type="datetimeFigureOut">
              <a:rPr lang="en-US" smtClean="0"/>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356048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A1EFA7-98DA-4648-8A1F-0A8BA416BA2A}" type="datetimeFigureOut">
              <a:rPr lang="en-US" smtClean="0"/>
              <a:t>6/30/2017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331725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A1EFA7-98DA-4648-8A1F-0A8BA416BA2A}" type="datetimeFigureOut">
              <a:rPr lang="en-US" smtClean="0"/>
              <a:t>6/30/2017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3267282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cap="small" baseline="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DA1EFA7-98DA-4648-8A1F-0A8BA416BA2A}" type="datetimeFigureOut">
              <a:rPr lang="en-US" smtClean="0"/>
              <a:t>6/30/2017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121994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A1EFA7-98DA-4648-8A1F-0A8BA416BA2A}" type="datetimeFigureOut">
              <a:rPr lang="en-US" smtClean="0"/>
              <a:t>6/30/2017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3120570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A1EFA7-98DA-4648-8A1F-0A8BA416BA2A}" type="datetimeFigureOut">
              <a:rPr lang="en-US" smtClean="0"/>
              <a:t>6/30/2017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286916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A1EFA7-98DA-4648-8A1F-0A8BA416BA2A}" type="datetimeFigureOut">
              <a:rPr lang="en-US" smtClean="0"/>
              <a:t>6/30/2017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223605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A1EFA7-98DA-4648-8A1F-0A8BA416BA2A}" type="datetimeFigureOut">
              <a:rPr lang="en-US" smtClean="0"/>
              <a:t>6/30/2017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5451DC-E836-44BA-BB29-307AE558F106}" type="slidenum">
              <a:rPr lang="en-US" smtClean="0"/>
              <a:t>‹#›</a:t>
            </a:fld>
            <a:endParaRPr lang="en-US"/>
          </a:p>
        </p:txBody>
      </p:sp>
    </p:spTree>
    <p:extLst>
      <p:ext uri="{BB962C8B-B14F-4D97-AF65-F5344CB8AC3E}">
        <p14:creationId xmlns:p14="http://schemas.microsoft.com/office/powerpoint/2010/main" val="96554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1EFA7-98DA-4648-8A1F-0A8BA416BA2A}" type="datetimeFigureOut">
              <a:rPr lang="en-US" smtClean="0"/>
              <a:t>6/30/2017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451DC-E836-44BA-BB29-307AE558F106}" type="slidenum">
              <a:rPr lang="en-US" smtClean="0"/>
              <a:t>‹#›</a:t>
            </a:fld>
            <a:endParaRPr lang="en-US"/>
          </a:p>
        </p:txBody>
      </p:sp>
    </p:spTree>
    <p:extLst>
      <p:ext uri="{BB962C8B-B14F-4D97-AF65-F5344CB8AC3E}">
        <p14:creationId xmlns:p14="http://schemas.microsoft.com/office/powerpoint/2010/main" val="4269095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cap="small"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3200" y="655320"/>
            <a:ext cx="5104096" cy="3391196"/>
          </a:xfrm>
          <a:prstGeom prst="rect">
            <a:avLst/>
          </a:prstGeom>
        </p:spPr>
      </p:pic>
      <p:sp>
        <p:nvSpPr>
          <p:cNvPr id="4" name="Title 3"/>
          <p:cNvSpPr>
            <a:spLocks noGrp="1"/>
          </p:cNvSpPr>
          <p:nvPr>
            <p:ph type="title"/>
          </p:nvPr>
        </p:nvSpPr>
        <p:spPr>
          <a:xfrm>
            <a:off x="831850" y="2849880"/>
            <a:ext cx="5538470" cy="1986915"/>
          </a:xfrm>
          <a:solidFill>
            <a:schemeClr val="tx1"/>
          </a:solidFill>
        </p:spPr>
        <p:txBody>
          <a:bodyPr>
            <a:normAutofit fontScale="90000"/>
          </a:bodyPr>
          <a:lstStyle/>
          <a:p>
            <a:pPr algn="l"/>
            <a:r>
              <a:rPr lang="en-US" b="0" dirty="0">
                <a:solidFill>
                  <a:srgbClr val="FFFF00"/>
                </a:solidFill>
                <a:latin typeface="Arial Black" panose="020B0A04020102020204" pitchFamily="34" charset="0"/>
              </a:rPr>
              <a:t>The U.S. Constitution</a:t>
            </a:r>
          </a:p>
        </p:txBody>
      </p:sp>
      <p:sp>
        <p:nvSpPr>
          <p:cNvPr id="5" name="Text Placeholder 4"/>
          <p:cNvSpPr>
            <a:spLocks noGrp="1"/>
          </p:cNvSpPr>
          <p:nvPr>
            <p:ph type="body" idx="1"/>
          </p:nvPr>
        </p:nvSpPr>
        <p:spPr>
          <a:xfrm>
            <a:off x="831850" y="5052759"/>
            <a:ext cx="4837430" cy="714057"/>
          </a:xfrm>
          <a:solidFill>
            <a:schemeClr val="tx1"/>
          </a:solidFill>
        </p:spPr>
        <p:txBody>
          <a:bodyPr>
            <a:normAutofit/>
          </a:bodyPr>
          <a:lstStyle/>
          <a:p>
            <a:r>
              <a:rPr lang="en-US" b="1" dirty="0">
                <a:solidFill>
                  <a:srgbClr val="FFFF00"/>
                </a:solidFill>
              </a:rPr>
              <a:t>A Framework for Government</a:t>
            </a:r>
          </a:p>
        </p:txBody>
      </p:sp>
    </p:spTree>
    <p:extLst>
      <p:ext uri="{BB962C8B-B14F-4D97-AF65-F5344CB8AC3E}">
        <p14:creationId xmlns:p14="http://schemas.microsoft.com/office/powerpoint/2010/main" val="2884871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2438400"/>
            <a:ext cx="10515600" cy="2124075"/>
          </a:xfrm>
          <a:solidFill>
            <a:srgbClr val="FF7C80">
              <a:alpha val="75000"/>
            </a:srgbClr>
          </a:solidFill>
        </p:spPr>
        <p:txBody>
          <a:bodyPr>
            <a:normAutofit/>
          </a:bodyPr>
          <a:lstStyle/>
          <a:p>
            <a:r>
              <a:rPr lang="en-US" sz="4800" dirty="0"/>
              <a:t>The constitution is a Framework for government</a:t>
            </a:r>
          </a:p>
        </p:txBody>
      </p:sp>
      <p:sp>
        <p:nvSpPr>
          <p:cNvPr id="5" name="Text Placeholder 4"/>
          <p:cNvSpPr>
            <a:spLocks noGrp="1"/>
          </p:cNvSpPr>
          <p:nvPr>
            <p:ph type="body" idx="1"/>
          </p:nvPr>
        </p:nvSpPr>
        <p:spPr/>
        <p:txBody>
          <a:bodyPr>
            <a:normAutofit/>
          </a:bodyPr>
          <a:lstStyle/>
          <a:p>
            <a:r>
              <a:rPr lang="en-US" sz="3200" b="1" dirty="0">
                <a:solidFill>
                  <a:schemeClr val="tx1"/>
                </a:solidFill>
              </a:rPr>
              <a:t>Legal &amp; Institutional means for conducting politics</a:t>
            </a:r>
          </a:p>
        </p:txBody>
      </p:sp>
    </p:spTree>
    <p:extLst>
      <p:ext uri="{BB962C8B-B14F-4D97-AF65-F5344CB8AC3E}">
        <p14:creationId xmlns:p14="http://schemas.microsoft.com/office/powerpoint/2010/main" val="3274769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7C80">
              <a:alpha val="75000"/>
            </a:srgbClr>
          </a:solidFill>
        </p:spPr>
        <p:txBody>
          <a:bodyPr/>
          <a:lstStyle/>
          <a:p>
            <a:r>
              <a:rPr lang="en-US" dirty="0"/>
              <a:t>Framework for government</a:t>
            </a:r>
          </a:p>
        </p:txBody>
      </p:sp>
      <p:sp>
        <p:nvSpPr>
          <p:cNvPr id="3" name="Content Placeholder 2"/>
          <p:cNvSpPr>
            <a:spLocks noGrp="1"/>
          </p:cNvSpPr>
          <p:nvPr>
            <p:ph idx="1"/>
          </p:nvPr>
        </p:nvSpPr>
        <p:spPr>
          <a:xfrm>
            <a:off x="2037272" y="1806242"/>
            <a:ext cx="3651354" cy="4351338"/>
          </a:xfrm>
        </p:spPr>
        <p:txBody>
          <a:bodyPr>
            <a:normAutofit fontScale="92500" lnSpcReduction="10000"/>
          </a:bodyPr>
          <a:lstStyle/>
          <a:p>
            <a:pPr marL="0" indent="0" algn="ctr">
              <a:buNone/>
            </a:pPr>
            <a:r>
              <a:rPr lang="en-US" sz="3600" u="sng" cap="small" dirty="0"/>
              <a:t>Mechanisms:</a:t>
            </a:r>
          </a:p>
          <a:p>
            <a:pPr marL="0" indent="0" algn="ctr">
              <a:buNone/>
            </a:pPr>
            <a:r>
              <a:rPr lang="en-US" sz="3600" dirty="0"/>
              <a:t>Fragmented institutions sharing power</a:t>
            </a:r>
          </a:p>
          <a:p>
            <a:pPr marL="0" indent="0" algn="ctr">
              <a:buNone/>
            </a:pPr>
            <a:r>
              <a:rPr lang="en-US" sz="3600" dirty="0"/>
              <a:t>(Divided Gov’t)</a:t>
            </a:r>
          </a:p>
          <a:p>
            <a:pPr marL="0" indent="0" algn="ctr">
              <a:buNone/>
            </a:pPr>
            <a:endParaRPr lang="en-US" sz="3600" cap="small" dirty="0"/>
          </a:p>
          <a:p>
            <a:pPr marL="0" indent="0" algn="ctr">
              <a:buNone/>
            </a:pPr>
            <a:r>
              <a:rPr lang="en-US" sz="3600" dirty="0"/>
              <a:t>The three branches</a:t>
            </a:r>
          </a:p>
          <a:p>
            <a:pPr marL="0" indent="0" algn="ctr">
              <a:buNone/>
            </a:pPr>
            <a:r>
              <a:rPr lang="en-US" sz="3600" dirty="0"/>
              <a:t>(institutions)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1638" y="2053086"/>
            <a:ext cx="1712162" cy="1695075"/>
          </a:xfrm>
          <a:prstGeom prst="rect">
            <a:avLst/>
          </a:prstGeom>
        </p:spPr>
      </p:pic>
      <p:pic>
        <p:nvPicPr>
          <p:cNvPr id="5" name="Picture 2" descr="https://upload.wikimedia.org/wikipedia/commons/thumb/4/4b/Seal_of_the_United_States_Congress.svg/769px-Seal_of_the_United_States_Congress.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0990" y="2086256"/>
            <a:ext cx="1664356" cy="16619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0415" y="3981911"/>
            <a:ext cx="1692183" cy="1703817"/>
          </a:xfrm>
          <a:prstGeom prst="rect">
            <a:avLst/>
          </a:prstGeom>
        </p:spPr>
      </p:pic>
    </p:spTree>
    <p:extLst>
      <p:ext uri="{BB962C8B-B14F-4D97-AF65-F5344CB8AC3E}">
        <p14:creationId xmlns:p14="http://schemas.microsoft.com/office/powerpoint/2010/main" val="73785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7C80">
              <a:alpha val="75000"/>
            </a:srgbClr>
          </a:solidFill>
        </p:spPr>
        <p:txBody>
          <a:bodyPr/>
          <a:lstStyle/>
          <a:p>
            <a:r>
              <a:rPr lang="en-US" dirty="0"/>
              <a:t>Framework for government</a:t>
            </a:r>
          </a:p>
        </p:txBody>
      </p:sp>
      <p:sp>
        <p:nvSpPr>
          <p:cNvPr id="3" name="Content Placeholder 2"/>
          <p:cNvSpPr>
            <a:spLocks noGrp="1"/>
          </p:cNvSpPr>
          <p:nvPr>
            <p:ph idx="1"/>
          </p:nvPr>
        </p:nvSpPr>
        <p:spPr/>
        <p:txBody>
          <a:bodyPr>
            <a:normAutofit/>
          </a:bodyPr>
          <a:lstStyle/>
          <a:p>
            <a:pPr marL="0" indent="0" algn="ctr">
              <a:buNone/>
            </a:pPr>
            <a:r>
              <a:rPr lang="en-US" sz="4400" cap="small" dirty="0"/>
              <a:t>Checks and balances</a:t>
            </a:r>
          </a:p>
          <a:p>
            <a:pPr marL="0" indent="0" algn="ctr">
              <a:buNone/>
            </a:pPr>
            <a:endParaRPr lang="en-US" sz="3600" dirty="0"/>
          </a:p>
          <a:p>
            <a:pPr marL="0" indent="0" algn="ctr">
              <a:buNone/>
            </a:pPr>
            <a:endParaRPr lang="en-US" sz="3600" dirty="0"/>
          </a:p>
          <a:p>
            <a:pPr marL="0" indent="0" algn="ctr">
              <a:buNone/>
            </a:pPr>
            <a:r>
              <a:rPr lang="en-US" sz="3600" dirty="0"/>
              <a:t>Exclusive (“enumerated”) powers</a:t>
            </a:r>
          </a:p>
          <a:p>
            <a:pPr marL="0" indent="0" algn="ctr">
              <a:buNone/>
            </a:pPr>
            <a:r>
              <a:rPr lang="en-US" sz="3600" dirty="0"/>
              <a:t>Shared powers</a:t>
            </a:r>
          </a:p>
          <a:p>
            <a:pPr marL="0" indent="0" algn="ctr">
              <a:buNone/>
            </a:pPr>
            <a:r>
              <a:rPr lang="en-US" sz="3600" dirty="0"/>
              <a:t>Checking powers</a:t>
            </a:r>
          </a:p>
        </p:txBody>
      </p:sp>
      <p:sp>
        <p:nvSpPr>
          <p:cNvPr id="4" name="Down Arrow 3"/>
          <p:cNvSpPr/>
          <p:nvPr/>
        </p:nvSpPr>
        <p:spPr>
          <a:xfrm>
            <a:off x="5583835" y="2585804"/>
            <a:ext cx="1191718" cy="8844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654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7C80">
              <a:alpha val="75000"/>
            </a:srgbClr>
          </a:solidFill>
        </p:spPr>
        <p:txBody>
          <a:bodyPr/>
          <a:lstStyle/>
          <a:p>
            <a:r>
              <a:rPr lang="en-US" dirty="0"/>
              <a:t>Congress</a:t>
            </a:r>
          </a:p>
        </p:txBody>
      </p:sp>
      <p:sp>
        <p:nvSpPr>
          <p:cNvPr id="3" name="Content Placeholder 2"/>
          <p:cNvSpPr>
            <a:spLocks noGrp="1"/>
          </p:cNvSpPr>
          <p:nvPr>
            <p:ph idx="1"/>
          </p:nvPr>
        </p:nvSpPr>
        <p:spPr/>
        <p:txBody>
          <a:bodyPr/>
          <a:lstStyle/>
          <a:p>
            <a:pPr marL="514350" indent="-514350">
              <a:buAutoNum type="arabicPeriod"/>
            </a:pPr>
            <a:r>
              <a:rPr lang="en-US" b="1" dirty="0"/>
              <a:t>Economic</a:t>
            </a:r>
            <a:r>
              <a:rPr lang="en-US" dirty="0"/>
              <a:t>: Raise taxes, borrow and mint money</a:t>
            </a:r>
          </a:p>
          <a:p>
            <a:pPr marL="514350" indent="-514350">
              <a:buAutoNum type="arabicPeriod"/>
            </a:pPr>
            <a:r>
              <a:rPr lang="en-US" b="1" dirty="0"/>
              <a:t>Security</a:t>
            </a:r>
            <a:r>
              <a:rPr lang="en-US" dirty="0"/>
              <a:t>: Declare war &amp; raise army/navy</a:t>
            </a:r>
          </a:p>
          <a:p>
            <a:pPr marL="514350" indent="-514350">
              <a:buAutoNum type="arabicPeriod"/>
            </a:pPr>
            <a:endParaRPr lang="en-US" dirty="0"/>
          </a:p>
          <a:p>
            <a:pPr marL="0" indent="0">
              <a:buNone/>
            </a:pPr>
            <a:r>
              <a:rPr lang="en-US" b="1" cap="small" dirty="0"/>
              <a:t>Necessary and Proper Clause (Elastic Clause)</a:t>
            </a:r>
          </a:p>
          <a:p>
            <a:pPr marL="0" indent="0">
              <a:buNone/>
            </a:pPr>
            <a:r>
              <a:rPr lang="en-US" dirty="0"/>
              <a:t>	Power of congress to pass all laws related to its 	expressed powers</a:t>
            </a:r>
          </a:p>
          <a:p>
            <a:pPr marL="0" indent="0">
              <a:buNone/>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0" indent="0">
              <a:buNone/>
            </a:pPr>
            <a:endParaRPr lang="en-US" dirty="0"/>
          </a:p>
        </p:txBody>
      </p:sp>
    </p:spTree>
    <p:extLst>
      <p:ext uri="{BB962C8B-B14F-4D97-AF65-F5344CB8AC3E}">
        <p14:creationId xmlns:p14="http://schemas.microsoft.com/office/powerpoint/2010/main" val="1787150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7C80">
              <a:alpha val="75000"/>
            </a:srgbClr>
          </a:solidFill>
        </p:spPr>
        <p:txBody>
          <a:bodyPr/>
          <a:lstStyle/>
          <a:p>
            <a:r>
              <a:rPr lang="en-US" dirty="0"/>
              <a:t>Executive (President)</a:t>
            </a:r>
          </a:p>
        </p:txBody>
      </p:sp>
      <p:sp>
        <p:nvSpPr>
          <p:cNvPr id="3" name="Content Placeholder 2"/>
          <p:cNvSpPr>
            <a:spLocks noGrp="1"/>
          </p:cNvSpPr>
          <p:nvPr>
            <p:ph idx="1"/>
          </p:nvPr>
        </p:nvSpPr>
        <p:spPr/>
        <p:txBody>
          <a:bodyPr/>
          <a:lstStyle/>
          <a:p>
            <a:pPr marL="0" indent="0">
              <a:buNone/>
            </a:pPr>
            <a:r>
              <a:rPr lang="en-US" dirty="0"/>
              <a:t>Commander-in-Chief of military</a:t>
            </a:r>
          </a:p>
          <a:p>
            <a:pPr marL="0" indent="0">
              <a:buNone/>
            </a:pPr>
            <a:endParaRPr lang="en-US" dirty="0"/>
          </a:p>
          <a:p>
            <a:pPr marL="0" indent="0">
              <a:buNone/>
            </a:pPr>
            <a:r>
              <a:rPr lang="en-US" dirty="0"/>
              <a:t>Diplomacy: receive ambassadors </a:t>
            </a:r>
          </a:p>
          <a:p>
            <a:pPr marL="0" indent="0">
              <a:buNone/>
            </a:pPr>
            <a:endParaRPr lang="en-US" dirty="0"/>
          </a:p>
          <a:p>
            <a:pPr marL="0" indent="0">
              <a:buNone/>
            </a:pPr>
            <a:r>
              <a:rPr lang="en-US" dirty="0"/>
              <a:t>Issue pardons (for </a:t>
            </a:r>
            <a:r>
              <a:rPr lang="en-US" i="1" dirty="0"/>
              <a:t>Federal </a:t>
            </a:r>
            <a:r>
              <a:rPr lang="en-US" dirty="0"/>
              <a:t>offences</a:t>
            </a:r>
            <a:r>
              <a:rPr lang="en-US" i="1" dirty="0"/>
              <a:t>)</a:t>
            </a:r>
          </a:p>
          <a:p>
            <a:pPr marL="0" indent="0">
              <a:buNone/>
            </a:pPr>
            <a:endParaRPr lang="en-US" i="1" dirty="0"/>
          </a:p>
          <a:p>
            <a:pPr marL="0" indent="0">
              <a:buNone/>
            </a:pPr>
            <a:r>
              <a:rPr lang="en-US" i="1" dirty="0"/>
              <a:t>Execute/implement </a:t>
            </a:r>
            <a:r>
              <a:rPr lang="en-US" dirty="0"/>
              <a:t>law (i.e., bureaucracy)</a:t>
            </a:r>
          </a:p>
        </p:txBody>
      </p:sp>
    </p:spTree>
    <p:extLst>
      <p:ext uri="{BB962C8B-B14F-4D97-AF65-F5344CB8AC3E}">
        <p14:creationId xmlns:p14="http://schemas.microsoft.com/office/powerpoint/2010/main" val="1435415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7C80">
              <a:alpha val="75000"/>
            </a:srgbClr>
          </a:solidFill>
        </p:spPr>
        <p:txBody>
          <a:bodyPr/>
          <a:lstStyle/>
          <a:p>
            <a:r>
              <a:rPr lang="en-US" dirty="0"/>
              <a:t>Courts/Judicial Branch</a:t>
            </a:r>
          </a:p>
        </p:txBody>
      </p:sp>
      <p:sp>
        <p:nvSpPr>
          <p:cNvPr id="3" name="Content Placeholder 2"/>
          <p:cNvSpPr>
            <a:spLocks noGrp="1"/>
          </p:cNvSpPr>
          <p:nvPr>
            <p:ph idx="1"/>
          </p:nvPr>
        </p:nvSpPr>
        <p:spPr>
          <a:xfrm>
            <a:off x="838200" y="1825625"/>
            <a:ext cx="4026108" cy="4351338"/>
          </a:xfrm>
        </p:spPr>
        <p:txBody>
          <a:bodyPr/>
          <a:lstStyle/>
          <a:p>
            <a:pPr marL="0" indent="0">
              <a:buNone/>
            </a:pPr>
            <a:r>
              <a:rPr lang="en-US" dirty="0"/>
              <a:t>“Neither the power of the purse or the sword”</a:t>
            </a:r>
          </a:p>
          <a:p>
            <a:pPr marL="0" indent="0">
              <a:buNone/>
            </a:pPr>
            <a:endParaRPr lang="en-US" dirty="0"/>
          </a:p>
          <a:p>
            <a:pPr marL="0" indent="0">
              <a:buNone/>
            </a:pPr>
            <a:r>
              <a:rPr lang="en-US" dirty="0"/>
              <a:t>Lifetime tenure for Justices</a:t>
            </a:r>
          </a:p>
        </p:txBody>
      </p:sp>
      <p:pic>
        <p:nvPicPr>
          <p:cNvPr id="4098" name="Picture 2" descr="http://politic365.com/wp-content/blogs.dir/1/files/2012/06/Supreme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065" y="1825625"/>
            <a:ext cx="5772150" cy="439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46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7C80">
              <a:alpha val="75000"/>
            </a:srgbClr>
          </a:solidFill>
        </p:spPr>
        <p:txBody>
          <a:bodyPr/>
          <a:lstStyle/>
          <a:p>
            <a:r>
              <a:rPr lang="en-US" dirty="0"/>
              <a:t>Shared powers</a:t>
            </a:r>
          </a:p>
        </p:txBody>
      </p:sp>
      <p:sp>
        <p:nvSpPr>
          <p:cNvPr id="3" name="Content Placeholder 2"/>
          <p:cNvSpPr>
            <a:spLocks noGrp="1"/>
          </p:cNvSpPr>
          <p:nvPr>
            <p:ph idx="1"/>
          </p:nvPr>
        </p:nvSpPr>
        <p:spPr/>
        <p:txBody>
          <a:bodyPr/>
          <a:lstStyle/>
          <a:p>
            <a:pPr marL="0" indent="0">
              <a:buNone/>
            </a:pPr>
            <a:r>
              <a:rPr lang="en-US" sz="3600" cap="small" dirty="0"/>
              <a:t>Areas where </a:t>
            </a:r>
            <a:r>
              <a:rPr lang="en-US" sz="3600" b="1" cap="small" dirty="0"/>
              <a:t>no branch </a:t>
            </a:r>
            <a:r>
              <a:rPr lang="en-US" sz="3600" cap="small" dirty="0"/>
              <a:t>has exclusive control</a:t>
            </a:r>
          </a:p>
          <a:p>
            <a:pPr marL="0" indent="0">
              <a:buNone/>
            </a:pPr>
            <a:endParaRPr lang="en-US" sz="3600" dirty="0"/>
          </a:p>
          <a:p>
            <a:pPr marL="0" indent="0">
              <a:buNone/>
            </a:pPr>
            <a:r>
              <a:rPr lang="en-US" sz="3600" dirty="0"/>
              <a:t>	Treaties (“advice and consent”)</a:t>
            </a:r>
          </a:p>
          <a:p>
            <a:pPr marL="0" indent="0">
              <a:buNone/>
            </a:pPr>
            <a:r>
              <a:rPr lang="en-US" sz="3600" dirty="0"/>
              <a:t>	War powers</a:t>
            </a:r>
          </a:p>
          <a:p>
            <a:pPr marL="0" indent="0">
              <a:buNone/>
            </a:pPr>
            <a:r>
              <a:rPr lang="en-US" sz="3600" dirty="0"/>
              <a:t>	Court Appointments</a:t>
            </a:r>
          </a:p>
          <a:p>
            <a:pPr marL="0" indent="0">
              <a:buNone/>
            </a:pPr>
            <a:r>
              <a:rPr lang="en-US" dirty="0"/>
              <a:t>	</a:t>
            </a:r>
          </a:p>
        </p:txBody>
      </p:sp>
    </p:spTree>
    <p:extLst>
      <p:ext uri="{BB962C8B-B14F-4D97-AF65-F5344CB8AC3E}">
        <p14:creationId xmlns:p14="http://schemas.microsoft.com/office/powerpoint/2010/main" val="1335407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7C80">
              <a:alpha val="75000"/>
            </a:srgbClr>
          </a:solidFill>
        </p:spPr>
        <p:txBody>
          <a:bodyPr/>
          <a:lstStyle/>
          <a:p>
            <a:r>
              <a:rPr lang="en-US" dirty="0"/>
              <a:t>Checking (“negative”) Powers</a:t>
            </a:r>
          </a:p>
        </p:txBody>
      </p:sp>
      <p:sp>
        <p:nvSpPr>
          <p:cNvPr id="3" name="Content Placeholder 2"/>
          <p:cNvSpPr>
            <a:spLocks noGrp="1"/>
          </p:cNvSpPr>
          <p:nvPr>
            <p:ph idx="1"/>
          </p:nvPr>
        </p:nvSpPr>
        <p:spPr>
          <a:xfrm>
            <a:off x="838200" y="1825625"/>
            <a:ext cx="3621374" cy="4351338"/>
          </a:xfrm>
        </p:spPr>
        <p:txBody>
          <a:bodyPr>
            <a:normAutofit fontScale="85000" lnSpcReduction="10000"/>
          </a:bodyPr>
          <a:lstStyle/>
          <a:p>
            <a:pPr marL="0" indent="0">
              <a:buNone/>
            </a:pPr>
            <a:r>
              <a:rPr lang="en-US" sz="4000" b="1" cap="small" dirty="0"/>
              <a:t>Congress</a:t>
            </a:r>
          </a:p>
          <a:p>
            <a:pPr marL="0" indent="0">
              <a:buNone/>
            </a:pPr>
            <a:endParaRPr lang="en-US" dirty="0"/>
          </a:p>
          <a:p>
            <a:pPr marL="0" indent="0">
              <a:buNone/>
            </a:pPr>
            <a:r>
              <a:rPr lang="en-US" dirty="0"/>
              <a:t>Impeachment</a:t>
            </a:r>
          </a:p>
          <a:p>
            <a:pPr marL="0" indent="0">
              <a:buNone/>
            </a:pPr>
            <a:endParaRPr lang="en-US" dirty="0"/>
          </a:p>
          <a:p>
            <a:pPr marL="0" indent="0">
              <a:buNone/>
            </a:pPr>
            <a:r>
              <a:rPr lang="en-US" dirty="0"/>
              <a:t>Power of the purse</a:t>
            </a:r>
          </a:p>
          <a:p>
            <a:pPr marL="0" indent="0">
              <a:buNone/>
            </a:pPr>
            <a:endParaRPr lang="en-US" dirty="0"/>
          </a:p>
          <a:p>
            <a:pPr marL="0" indent="0">
              <a:buNone/>
            </a:pPr>
            <a:r>
              <a:rPr lang="en-US" dirty="0"/>
              <a:t>Sentencing guidelines</a:t>
            </a:r>
          </a:p>
          <a:p>
            <a:pPr marL="0" indent="0">
              <a:buNone/>
            </a:pPr>
            <a:endParaRPr lang="en-US" dirty="0"/>
          </a:p>
          <a:p>
            <a:pPr marL="0" indent="0">
              <a:buNone/>
            </a:pPr>
            <a:r>
              <a:rPr lang="en-US" i="1" dirty="0"/>
              <a:t>Override veto</a:t>
            </a:r>
          </a:p>
          <a:p>
            <a:pPr marL="0" indent="0">
              <a:buNone/>
            </a:pPr>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4760236" y="2448315"/>
            <a:ext cx="6943725" cy="2486025"/>
          </a:xfrm>
          <a:prstGeom prst="rect">
            <a:avLst/>
          </a:prstGeom>
        </p:spPr>
      </p:pic>
    </p:spTree>
    <p:extLst>
      <p:ext uri="{BB962C8B-B14F-4D97-AF65-F5344CB8AC3E}">
        <p14:creationId xmlns:p14="http://schemas.microsoft.com/office/powerpoint/2010/main" val="3665598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7C80">
              <a:alpha val="75000"/>
            </a:srgbClr>
          </a:solidFill>
        </p:spPr>
        <p:txBody>
          <a:bodyPr/>
          <a:lstStyle/>
          <a:p>
            <a:r>
              <a:rPr lang="en-US" dirty="0"/>
              <a:t>Checking (“negative”) Powers</a:t>
            </a:r>
          </a:p>
        </p:txBody>
      </p:sp>
      <p:sp>
        <p:nvSpPr>
          <p:cNvPr id="3" name="Content Placeholder 2"/>
          <p:cNvSpPr>
            <a:spLocks noGrp="1"/>
          </p:cNvSpPr>
          <p:nvPr>
            <p:ph idx="1"/>
          </p:nvPr>
        </p:nvSpPr>
        <p:spPr>
          <a:xfrm>
            <a:off x="838200" y="1825625"/>
            <a:ext cx="4078574" cy="4351338"/>
          </a:xfrm>
        </p:spPr>
        <p:txBody>
          <a:bodyPr>
            <a:normAutofit lnSpcReduction="10000"/>
          </a:bodyPr>
          <a:lstStyle/>
          <a:p>
            <a:pPr marL="0" indent="0">
              <a:buNone/>
            </a:pPr>
            <a:r>
              <a:rPr lang="en-US" sz="4000" b="1" cap="small" dirty="0"/>
              <a:t>President</a:t>
            </a:r>
          </a:p>
          <a:p>
            <a:pPr marL="0" indent="0">
              <a:buNone/>
            </a:pPr>
            <a:endParaRPr lang="en-US" dirty="0"/>
          </a:p>
          <a:p>
            <a:pPr marL="0" indent="0">
              <a:buNone/>
            </a:pPr>
            <a:r>
              <a:rPr lang="en-US" sz="3600" u="sng" dirty="0"/>
              <a:t>Veto</a:t>
            </a:r>
          </a:p>
          <a:p>
            <a:pPr marL="0" indent="0">
              <a:buNone/>
            </a:pPr>
            <a:endParaRPr lang="en-US" dirty="0"/>
          </a:p>
          <a:p>
            <a:pPr marL="0" indent="0">
              <a:buNone/>
            </a:pPr>
            <a:r>
              <a:rPr lang="en-US" dirty="0"/>
              <a:t>Appoint federal judges</a:t>
            </a:r>
          </a:p>
          <a:p>
            <a:pPr marL="0" indent="0">
              <a:buNone/>
            </a:pPr>
            <a:endParaRPr lang="en-US" dirty="0"/>
          </a:p>
          <a:p>
            <a:pPr marL="0" indent="0">
              <a:buNone/>
            </a:pPr>
            <a:r>
              <a:rPr lang="en-US" dirty="0"/>
              <a:t>“Pack the court”</a:t>
            </a:r>
          </a:p>
          <a:p>
            <a:pPr marL="0" indent="0">
              <a:buNone/>
            </a:pPr>
            <a:endParaRPr lang="en-US" dirty="0"/>
          </a:p>
          <a:p>
            <a:pPr marL="0" indent="0">
              <a:buNone/>
            </a:pPr>
            <a:endParaRPr lang="en-US" dirty="0"/>
          </a:p>
        </p:txBody>
      </p:sp>
      <p:pic>
        <p:nvPicPr>
          <p:cNvPr id="2050" name="Picture 2" descr="http://www.davegranlund.com/cartoons/wp-content/uploads/Keystone-ve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434" y="1825624"/>
            <a:ext cx="6979743" cy="466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53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9999"/>
          </a:solidFill>
        </p:spPr>
        <p:txBody>
          <a:bodyPr/>
          <a:lstStyle/>
          <a:p>
            <a:r>
              <a:rPr lang="en-US" dirty="0"/>
              <a:t>Checking (“negative”) Powers</a:t>
            </a:r>
          </a:p>
        </p:txBody>
      </p:sp>
      <p:sp>
        <p:nvSpPr>
          <p:cNvPr id="3" name="Content Placeholder 2"/>
          <p:cNvSpPr>
            <a:spLocks noGrp="1"/>
          </p:cNvSpPr>
          <p:nvPr>
            <p:ph idx="1"/>
          </p:nvPr>
        </p:nvSpPr>
        <p:spPr>
          <a:xfrm>
            <a:off x="838200" y="1825625"/>
            <a:ext cx="4468318" cy="4351338"/>
          </a:xfrm>
        </p:spPr>
        <p:txBody>
          <a:bodyPr/>
          <a:lstStyle/>
          <a:p>
            <a:pPr marL="0" indent="0">
              <a:buNone/>
            </a:pPr>
            <a:r>
              <a:rPr lang="en-US" sz="3600" b="1" cap="small" dirty="0"/>
              <a:t>Judicial Branch/The Court</a:t>
            </a:r>
          </a:p>
          <a:p>
            <a:pPr marL="0" indent="0">
              <a:buNone/>
            </a:pPr>
            <a:endParaRPr lang="en-US" sz="3600" cap="small" dirty="0"/>
          </a:p>
          <a:p>
            <a:pPr marL="0" indent="0">
              <a:buNone/>
            </a:pPr>
            <a:r>
              <a:rPr lang="en-US" sz="3600" dirty="0"/>
              <a:t>Judicial review</a:t>
            </a:r>
          </a:p>
          <a:p>
            <a:pPr marL="0" indent="0">
              <a:buNone/>
            </a:pPr>
            <a:endParaRPr lang="en-US" sz="3600" cap="small" dirty="0"/>
          </a:p>
          <a:p>
            <a:pPr marL="0" indent="0">
              <a:buNone/>
            </a:pPr>
            <a:endParaRPr lang="en-US" sz="3600" cap="small" dirty="0"/>
          </a:p>
          <a:p>
            <a:pPr marL="0" indent="0">
              <a:buNone/>
            </a:pPr>
            <a:endParaRPr lang="en-US" dirty="0"/>
          </a:p>
        </p:txBody>
      </p:sp>
      <p:pic>
        <p:nvPicPr>
          <p:cNvPr id="5122" name="Picture 2" descr="http://faculty.polytechnic.org/gfeldmeth/Screen%20Shot%202013-10-28%20at%201.36.58%20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617" y="1690688"/>
            <a:ext cx="5929183" cy="437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6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9349" y="1569720"/>
            <a:ext cx="8043691" cy="3840479"/>
          </a:xfrm>
          <a:noFill/>
        </p:spPr>
        <p:txBody>
          <a:bodyPr>
            <a:normAutofit/>
          </a:bodyPr>
          <a:lstStyle/>
          <a:p>
            <a:pPr algn="l"/>
            <a:r>
              <a:rPr lang="en-US" u="sng" dirty="0"/>
              <a:t>Question</a:t>
            </a:r>
            <a:r>
              <a:rPr lang="en-US" dirty="0"/>
              <a:t>:</a:t>
            </a:r>
            <a:br>
              <a:rPr lang="en-US" dirty="0"/>
            </a:br>
            <a:r>
              <a:rPr lang="en-US" dirty="0"/>
              <a:t/>
            </a:r>
            <a:br>
              <a:rPr lang="en-US" dirty="0"/>
            </a:br>
            <a:r>
              <a:rPr lang="en-US" altLang="en-US" dirty="0"/>
              <a:t>Who here has read the Constitution?</a:t>
            </a:r>
            <a:endParaRPr lang="en-US" dirty="0"/>
          </a:p>
        </p:txBody>
      </p:sp>
    </p:spTree>
    <p:extLst>
      <p:ext uri="{BB962C8B-B14F-4D97-AF65-F5344CB8AC3E}">
        <p14:creationId xmlns:p14="http://schemas.microsoft.com/office/powerpoint/2010/main" val="150552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20000"/>
              <a:lumOff val="80000"/>
            </a:schemeClr>
          </a:solidFill>
        </p:spPr>
        <p:txBody>
          <a:bodyPr/>
          <a:lstStyle/>
          <a:p>
            <a:r>
              <a:rPr lang="en-US" dirty="0" smtClean="0"/>
              <a:t>HW Discussion</a:t>
            </a:r>
            <a:endParaRPr lang="en-US" dirty="0"/>
          </a:p>
        </p:txBody>
      </p:sp>
      <p:sp>
        <p:nvSpPr>
          <p:cNvPr id="3" name="Content Placeholder 2"/>
          <p:cNvSpPr>
            <a:spLocks noGrp="1"/>
          </p:cNvSpPr>
          <p:nvPr>
            <p:ph idx="1"/>
          </p:nvPr>
        </p:nvSpPr>
        <p:spPr/>
        <p:txBody>
          <a:bodyPr/>
          <a:lstStyle/>
          <a:p>
            <a:pPr marL="0" indent="0" algn="ctr">
              <a:buNone/>
            </a:pPr>
            <a:r>
              <a:rPr lang="en-US" sz="4800" dirty="0" smtClean="0"/>
              <a:t>What </a:t>
            </a:r>
            <a:r>
              <a:rPr lang="en-US" sz="4800" dirty="0"/>
              <a:t>problems or issue areas should government be responsible for?</a:t>
            </a:r>
            <a:br>
              <a:rPr lang="en-US" sz="4800" dirty="0"/>
            </a:br>
            <a:endParaRPr lang="en-US" sz="4800" dirty="0" smtClean="0"/>
          </a:p>
          <a:p>
            <a:pPr marL="0" indent="0" algn="ctr">
              <a:buNone/>
            </a:pPr>
            <a:r>
              <a:rPr lang="en-US" sz="4800" dirty="0" smtClean="0"/>
              <a:t>Which </a:t>
            </a:r>
            <a:r>
              <a:rPr lang="en-US" sz="4800" dirty="0"/>
              <a:t>issues should be left up to “the private sector”? Why or why not?</a:t>
            </a:r>
            <a:r>
              <a:rPr lang="en-US" dirty="0"/>
              <a:t/>
            </a:r>
            <a:br>
              <a:rPr lang="en-US" dirty="0"/>
            </a:br>
            <a:endParaRPr lang="en-US" dirty="0"/>
          </a:p>
        </p:txBody>
      </p:sp>
    </p:spTree>
    <p:extLst>
      <p:ext uri="{BB962C8B-B14F-4D97-AF65-F5344CB8AC3E}">
        <p14:creationId xmlns:p14="http://schemas.microsoft.com/office/powerpoint/2010/main" val="557384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3440784"/>
            <a:ext cx="10515600" cy="1121691"/>
          </a:xfrm>
          <a:solidFill>
            <a:schemeClr val="accent2">
              <a:lumMod val="20000"/>
              <a:lumOff val="80000"/>
            </a:schemeClr>
          </a:solidFill>
        </p:spPr>
        <p:txBody>
          <a:bodyPr/>
          <a:lstStyle/>
          <a:p>
            <a:r>
              <a:rPr lang="en-US" dirty="0"/>
              <a:t>Historical Context</a:t>
            </a:r>
          </a:p>
        </p:txBody>
      </p:sp>
      <p:sp>
        <p:nvSpPr>
          <p:cNvPr id="5" name="Text Placeholder 4"/>
          <p:cNvSpPr>
            <a:spLocks noGrp="1"/>
          </p:cNvSpPr>
          <p:nvPr>
            <p:ph type="body" idx="1"/>
          </p:nvPr>
        </p:nvSpPr>
        <p:spPr/>
        <p:txBody>
          <a:bodyPr/>
          <a:lstStyle/>
          <a:p>
            <a:r>
              <a:rPr lang="en-US" b="1" dirty="0">
                <a:solidFill>
                  <a:schemeClr val="tx1"/>
                </a:solidFill>
              </a:rPr>
              <a:t>The Lead-up to the Constitution</a:t>
            </a:r>
          </a:p>
        </p:txBody>
      </p:sp>
    </p:spTree>
    <p:extLst>
      <p:ext uri="{BB962C8B-B14F-4D97-AF65-F5344CB8AC3E}">
        <p14:creationId xmlns:p14="http://schemas.microsoft.com/office/powerpoint/2010/main" val="77339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39954" cy="1325563"/>
          </a:xfrm>
          <a:solidFill>
            <a:schemeClr val="accent2">
              <a:lumMod val="20000"/>
              <a:lumOff val="80000"/>
            </a:schemeClr>
          </a:solidFill>
        </p:spPr>
        <p:txBody>
          <a:bodyPr/>
          <a:lstStyle/>
          <a:p>
            <a:r>
              <a:rPr lang="en-US" dirty="0"/>
              <a:t>Historical Context</a:t>
            </a:r>
          </a:p>
        </p:txBody>
      </p:sp>
      <p:sp>
        <p:nvSpPr>
          <p:cNvPr id="3" name="Content Placeholder 2"/>
          <p:cNvSpPr>
            <a:spLocks noGrp="1"/>
          </p:cNvSpPr>
          <p:nvPr>
            <p:ph idx="1"/>
          </p:nvPr>
        </p:nvSpPr>
        <p:spPr>
          <a:xfrm>
            <a:off x="4072380" y="2081472"/>
            <a:ext cx="7305774" cy="3655278"/>
          </a:xfrm>
        </p:spPr>
        <p:txBody>
          <a:bodyPr>
            <a:normAutofit/>
          </a:bodyPr>
          <a:lstStyle/>
          <a:p>
            <a:pPr marL="0" indent="0">
              <a:buNone/>
            </a:pPr>
            <a:r>
              <a:rPr lang="en-US" dirty="0"/>
              <a:t>Stamp Act (1765) </a:t>
            </a:r>
            <a:r>
              <a:rPr lang="en-US" dirty="0">
                <a:sym typeface="Wingdings" panose="05000000000000000000" pitchFamily="2" charset="2"/>
              </a:rPr>
              <a:t> Unfair</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Tea Act  Boston Tea Party  Coercive Acts</a:t>
            </a:r>
          </a:p>
          <a:p>
            <a:pPr marL="0" indent="0">
              <a:buNone/>
            </a:pPr>
            <a:endParaRPr lang="en-US" dirty="0">
              <a:sym typeface="Wingdings" panose="05000000000000000000" pitchFamily="2" charset="2"/>
            </a:endParaRPr>
          </a:p>
          <a:p>
            <a:pPr marL="0" indent="0" algn="ctr">
              <a:buNone/>
            </a:pPr>
            <a:r>
              <a:rPr lang="en-US" b="1" dirty="0">
                <a:sym typeface="Wingdings" panose="05000000000000000000" pitchFamily="2" charset="2"/>
              </a:rPr>
              <a:t>“No taxation without representation”</a:t>
            </a:r>
          </a:p>
          <a:p>
            <a:pPr marL="0" indent="0">
              <a:buNone/>
            </a:pPr>
            <a:endParaRPr lang="en-US" dirty="0"/>
          </a:p>
        </p:txBody>
      </p:sp>
      <p:sp>
        <p:nvSpPr>
          <p:cNvPr id="4" name="Rectangle 3"/>
          <p:cNvSpPr/>
          <p:nvPr/>
        </p:nvSpPr>
        <p:spPr>
          <a:xfrm>
            <a:off x="1258570" y="3124281"/>
            <a:ext cx="2318509" cy="1569660"/>
          </a:xfrm>
          <a:prstGeom prst="rect">
            <a:avLst/>
          </a:prstGeom>
          <a:solidFill>
            <a:schemeClr val="bg2"/>
          </a:solidFill>
          <a:ln w="25400">
            <a:solidFill>
              <a:schemeClr val="tx1"/>
            </a:solidFill>
          </a:ln>
        </p:spPr>
        <p:txBody>
          <a:bodyPr wrap="square">
            <a:spAutoFit/>
          </a:bodyPr>
          <a:lstStyle/>
          <a:p>
            <a:r>
              <a:rPr lang="en-US" sz="2400" i="1" dirty="0">
                <a:latin typeface="Arial" panose="020B0604020202020204" pitchFamily="34" charset="0"/>
                <a:cs typeface="Arial" panose="020B0604020202020204" pitchFamily="34" charset="0"/>
              </a:rPr>
              <a:t>Why did the Colonists begin to advocate for “self rule”?</a:t>
            </a:r>
          </a:p>
        </p:txBody>
      </p:sp>
    </p:spTree>
    <p:extLst>
      <p:ext uri="{BB962C8B-B14F-4D97-AF65-F5344CB8AC3E}">
        <p14:creationId xmlns:p14="http://schemas.microsoft.com/office/powerpoint/2010/main" val="567998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513" y="169681"/>
            <a:ext cx="2253006" cy="6513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00016" y="1909791"/>
            <a:ext cx="2621437" cy="749609"/>
          </a:xfrm>
          <a:solidFill>
            <a:srgbClr val="FFFF00"/>
          </a:solidFill>
          <a:ln w="25400">
            <a:noFill/>
          </a:ln>
        </p:spPr>
        <p:txBody>
          <a:bodyPr/>
          <a:lstStyle/>
          <a:p>
            <a:pPr algn="ctr"/>
            <a:r>
              <a:rPr lang="en-US" dirty="0"/>
              <a:t>Factions</a:t>
            </a:r>
          </a:p>
        </p:txBody>
      </p:sp>
      <p:sp>
        <p:nvSpPr>
          <p:cNvPr id="3" name="Content Placeholder 2"/>
          <p:cNvSpPr>
            <a:spLocks noGrp="1"/>
          </p:cNvSpPr>
          <p:nvPr>
            <p:ph idx="1"/>
          </p:nvPr>
        </p:nvSpPr>
        <p:spPr>
          <a:xfrm>
            <a:off x="3921453" y="3113117"/>
            <a:ext cx="7142018" cy="1603067"/>
          </a:xfrm>
        </p:spPr>
        <p:txBody>
          <a:bodyPr>
            <a:noAutofit/>
          </a:bodyPr>
          <a:lstStyle/>
          <a:p>
            <a:pPr marL="0" indent="0">
              <a:buClrTx/>
              <a:buFontTx/>
              <a:buNone/>
            </a:pPr>
            <a:r>
              <a:rPr lang="en-US" altLang="en-US" sz="3600" i="1" dirty="0"/>
              <a:t>“</a:t>
            </a:r>
            <a:r>
              <a:rPr lang="en-US" altLang="en-US" sz="3600" dirty="0"/>
              <a:t>groups of like-minded people who try to influence the government”</a:t>
            </a:r>
            <a:endParaRPr lang="en-US" altLang="en-US" sz="3600" i="1" dirty="0"/>
          </a:p>
        </p:txBody>
      </p:sp>
      <p:sp>
        <p:nvSpPr>
          <p:cNvPr id="5" name="Content Placeholder 2"/>
          <p:cNvSpPr txBox="1">
            <a:spLocks/>
          </p:cNvSpPr>
          <p:nvPr/>
        </p:nvSpPr>
        <p:spPr>
          <a:xfrm>
            <a:off x="3921453" y="2120840"/>
            <a:ext cx="2036975" cy="834451"/>
          </a:xfrm>
          <a:prstGeom prst="rect">
            <a:avLst/>
          </a:prstGeom>
          <a:ln w="254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algun Gothic" panose="020B0503020000020004" pitchFamily="34" charset="-127"/>
                <a:ea typeface="Malgun Gothic" panose="020B0503020000020004" pitchFamily="34" charset="-127"/>
                <a:cs typeface="Malgun Gothic Semilight" panose="020B0502040204020203" pitchFamily="34"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algun Gothic" panose="020B0503020000020004" pitchFamily="34" charset="-127"/>
                <a:ea typeface="Malgun Gothic" panose="020B0503020000020004" pitchFamily="34" charset="-127"/>
                <a:cs typeface="Malgun Gothic Semilight" panose="020B0502040204020203" pitchFamily="34"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algun Gothic" panose="020B0503020000020004" pitchFamily="34" charset="-127"/>
                <a:ea typeface="Malgun Gothic" panose="020B0503020000020004" pitchFamily="34" charset="-127"/>
                <a:cs typeface="Malgun Gothic Semilight" panose="020B0502040204020203" pitchFamily="34"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algun Gothic" panose="020B0503020000020004" pitchFamily="34" charset="-127"/>
                <a:ea typeface="Malgun Gothic" panose="020B0503020000020004" pitchFamily="34" charset="-127"/>
                <a:cs typeface="Malgun Gothic Semilight" panose="020B0502040204020203" pitchFamily="34"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algun Gothic" panose="020B0503020000020004" pitchFamily="34" charset="-127"/>
                <a:ea typeface="Malgun Gothic" panose="020B0503020000020004" pitchFamily="34" charset="-127"/>
                <a:cs typeface="Malgun Gothic Semilight" panose="020B0502040204020203"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buFontTx/>
              <a:buNone/>
              <a:defRPr/>
            </a:pPr>
            <a:r>
              <a:rPr lang="en-US" altLang="en-US" sz="4000" dirty="0"/>
              <a:t>defined:</a:t>
            </a:r>
          </a:p>
        </p:txBody>
      </p:sp>
      <p:sp>
        <p:nvSpPr>
          <p:cNvPr id="6" name="Content Placeholder 4"/>
          <p:cNvSpPr txBox="1">
            <a:spLocks/>
          </p:cNvSpPr>
          <p:nvPr/>
        </p:nvSpPr>
        <p:spPr>
          <a:xfrm>
            <a:off x="2610734" y="5017841"/>
            <a:ext cx="6986047" cy="657095"/>
          </a:xfrm>
          <a:prstGeom prst="rect">
            <a:avLst/>
          </a:prstGeom>
          <a:solidFill>
            <a:schemeClr val="accent1">
              <a:lumMod val="20000"/>
              <a:lumOff val="80000"/>
            </a:schemeClr>
          </a:solidFill>
          <a:ln>
            <a:solidFill>
              <a:srgbClr val="00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defRPr/>
            </a:pPr>
            <a:r>
              <a:rPr lang="en-US" altLang="en-US" sz="3600" b="1" cap="small" dirty="0"/>
              <a:t>Minorities &amp; Majorities</a:t>
            </a:r>
            <a:endParaRPr lang="en-US" altLang="en-US" sz="36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840566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A timeline shows events during the Revolutionary War and the Articles of Confederation Period from September 1774 to March 1, 1781.&#10;&#10;The information from the timeline is as follows.&#10;• 1775 to 1783 Revolutionary War &#10;• 1781 to 1789 Articles of Confederation period&#10;- 1774, September—First Continental Congress&#10;- 1775, May—Second Continental Congress&#10;- 1776, January—First publication of Thomas Paine’s Common Sense&#10;- 1776, July—Congress adopts the Declaration of Independence&#10;- 1777, November 15—Articles of Confederation adopted by Congress, sent to the states for ratification&#10;- 1781, March 1—Articles of Confederation are ratified by the requisite number of states.&#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481" y="494675"/>
            <a:ext cx="11651850" cy="583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4729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A timeline shows events during the Revolutionary War and the Articles of Confederation Period from October 19, 1781 to March 4, 1789.&#10;&#10;• 1775 to 1783 Revolutionary War &#10;• 1781 to 1789 Articles of Confederation period&#10;- 1781, October 19—Cornwallis surrenders the British Army at Yorktown&#10;- August 1786 to January 1787—Shay’s Rebellion&#10;- 1786, September 14—Annapolis delegates decide that Articles need to be fixed&#10;- 1787, May 25—Constitutional Convention begins in Philadelphia&#10;- 1787, September 17—Constitution signed&#10;- 1787, October 27—Federalist Papers begin appearing in New York newspapers&#10;- 1788, June 21—Constitution ratified when New Hampshire is the ninth state to ratify&#10;- 1789, March 4—Constitution takes effect&#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699" y="185781"/>
            <a:ext cx="11644491" cy="608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4527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1172" y="2104187"/>
            <a:ext cx="4706912" cy="523220"/>
          </a:xfrm>
          <a:prstGeom prst="rect">
            <a:avLst/>
          </a:prstGeom>
          <a:noFill/>
        </p:spPr>
        <p:txBody>
          <a:bodyPr wrap="square" rtlCol="0">
            <a:spAutoFit/>
          </a:bodyPr>
          <a:lstStyle/>
          <a:p>
            <a:r>
              <a:rPr lang="en-US" sz="2800" i="1" dirty="0">
                <a:latin typeface="Cambria Math" panose="02040503050406030204" pitchFamily="18" charset="0"/>
                <a:ea typeface="Cambria Math" panose="02040503050406030204" pitchFamily="18" charset="0"/>
                <a:cs typeface="Arial" panose="020B0604020202020204" pitchFamily="34" charset="0"/>
              </a:rPr>
              <a:t>“Now what do we do?”</a:t>
            </a:r>
          </a:p>
        </p:txBody>
      </p:sp>
      <p:sp>
        <p:nvSpPr>
          <p:cNvPr id="6" name="Content Placeholder 2"/>
          <p:cNvSpPr txBox="1">
            <a:spLocks/>
          </p:cNvSpPr>
          <p:nvPr/>
        </p:nvSpPr>
        <p:spPr>
          <a:xfrm>
            <a:off x="1216348" y="3249364"/>
            <a:ext cx="4817195" cy="24654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en-US" sz="2800" i="1" dirty="0"/>
              <a:t>Given the context of the Colonial period, what features/institutions would you want in your new government??</a:t>
            </a:r>
          </a:p>
        </p:txBody>
      </p:sp>
      <p:sp>
        <p:nvSpPr>
          <p:cNvPr id="2" name="Rectangle 1"/>
          <p:cNvSpPr/>
          <p:nvPr/>
        </p:nvSpPr>
        <p:spPr>
          <a:xfrm>
            <a:off x="2097141" y="3723586"/>
            <a:ext cx="3055608" cy="2073897"/>
          </a:xfrm>
          <a:prstGeom prst="rect">
            <a:avLst/>
          </a:prstGeom>
          <a:solidFill>
            <a:srgbClr val="FFFF00">
              <a:alpha val="34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solidFill>
            <a:schemeClr val="accent2">
              <a:lumMod val="20000"/>
              <a:lumOff val="80000"/>
            </a:schemeClr>
          </a:solidFill>
        </p:spPr>
        <p:txBody>
          <a:bodyPr/>
          <a:lstStyle/>
          <a:p>
            <a:r>
              <a:rPr lang="en-US" dirty="0"/>
              <a:t>Historical context</a:t>
            </a:r>
          </a:p>
        </p:txBody>
      </p:sp>
      <p:pic>
        <p:nvPicPr>
          <p:cNvPr id="4" name="Content Placeholder 3"/>
          <p:cNvPicPr>
            <a:picLocks noGrp="1" noChangeAspect="1"/>
          </p:cNvPicPr>
          <p:nvPr>
            <p:ph idx="1"/>
          </p:nvPr>
        </p:nvPicPr>
        <p:blipFill>
          <a:blip r:embed="rId3"/>
          <a:stretch>
            <a:fillRect/>
          </a:stretch>
        </p:blipFill>
        <p:spPr>
          <a:xfrm>
            <a:off x="6259398" y="392668"/>
            <a:ext cx="5094401" cy="5944063"/>
          </a:xfrm>
          <a:prstGeom prst="rect">
            <a:avLst/>
          </a:prstGeom>
        </p:spPr>
      </p:pic>
    </p:spTree>
    <p:extLst>
      <p:ext uri="{BB962C8B-B14F-4D97-AF65-F5344CB8AC3E}">
        <p14:creationId xmlns:p14="http://schemas.microsoft.com/office/powerpoint/2010/main" val="775886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a:t>The Articles of Confederation</a:t>
            </a:r>
          </a:p>
        </p:txBody>
      </p:sp>
      <p:sp>
        <p:nvSpPr>
          <p:cNvPr id="3" name="Content Placeholder 2"/>
          <p:cNvSpPr>
            <a:spLocks noGrp="1"/>
          </p:cNvSpPr>
          <p:nvPr>
            <p:ph idx="1"/>
          </p:nvPr>
        </p:nvSpPr>
        <p:spPr>
          <a:xfrm>
            <a:off x="904188" y="2118012"/>
            <a:ext cx="9474724" cy="3942810"/>
          </a:xfrm>
        </p:spPr>
        <p:txBody>
          <a:bodyPr>
            <a:normAutofit lnSpcReduction="10000"/>
          </a:bodyPr>
          <a:lstStyle/>
          <a:p>
            <a:pPr marL="0" indent="0">
              <a:buNone/>
            </a:pPr>
            <a:r>
              <a:rPr lang="en-US" dirty="0"/>
              <a:t>			 defined:</a:t>
            </a:r>
          </a:p>
          <a:p>
            <a:pPr marL="0" indent="0">
              <a:buNone/>
            </a:pPr>
            <a:r>
              <a:rPr lang="en-US" dirty="0"/>
              <a:t>	System of government where states retain 	</a:t>
            </a:r>
            <a:r>
              <a:rPr lang="en-US" b="1" dirty="0"/>
              <a:t>sovereignty </a:t>
            </a:r>
            <a:r>
              <a:rPr lang="en-US" dirty="0"/>
              <a:t>except for powers expressly 	delegated 	to the national government</a:t>
            </a:r>
          </a:p>
          <a:p>
            <a:pPr marL="0" indent="0">
              <a:buNone/>
            </a:pPr>
            <a:endParaRPr lang="en-US" dirty="0"/>
          </a:p>
          <a:p>
            <a:pPr marL="0" indent="0" algn="ctr">
              <a:buNone/>
            </a:pPr>
            <a:r>
              <a:rPr lang="en-US" sz="2800" b="1" u="sng" dirty="0"/>
              <a:t>Limited Government</a:t>
            </a:r>
          </a:p>
          <a:p>
            <a:pPr marL="0" indent="0" algn="ctr">
              <a:buNone/>
            </a:pPr>
            <a:endParaRPr lang="en-US" sz="2800" b="1" u="sng" dirty="0"/>
          </a:p>
          <a:p>
            <a:pPr marL="0" indent="0" algn="ctr">
              <a:buNone/>
            </a:pPr>
            <a:r>
              <a:rPr lang="en-US" sz="2800" b="1" dirty="0"/>
              <a:t>States [more power] &gt;Federal Government</a:t>
            </a:r>
          </a:p>
          <a:p>
            <a:pPr marL="0" indent="0" algn="ctr">
              <a:buNone/>
            </a:pPr>
            <a:endParaRPr lang="en-US" sz="2400" b="1" dirty="0"/>
          </a:p>
          <a:p>
            <a:pPr marL="0" indent="0">
              <a:buNone/>
            </a:pPr>
            <a:endParaRPr lang="en-US" dirty="0"/>
          </a:p>
          <a:p>
            <a:pPr marL="0" indent="0">
              <a:buNone/>
            </a:pPr>
            <a:endParaRPr lang="en-US" dirty="0"/>
          </a:p>
          <a:p>
            <a:pPr marL="0" indent="0">
              <a:buNone/>
            </a:pPr>
            <a:endParaRPr lang="en-US" dirty="0"/>
          </a:p>
        </p:txBody>
      </p:sp>
      <p:sp>
        <p:nvSpPr>
          <p:cNvPr id="4" name="Rectangle 3"/>
          <p:cNvSpPr/>
          <p:nvPr/>
        </p:nvSpPr>
        <p:spPr>
          <a:xfrm>
            <a:off x="989029" y="1967026"/>
            <a:ext cx="2791119" cy="584775"/>
          </a:xfrm>
          <a:prstGeom prst="rect">
            <a:avLst/>
          </a:prstGeom>
          <a:solidFill>
            <a:srgbClr val="FFFF00"/>
          </a:solidFill>
          <a:ln w="25400">
            <a:noFill/>
          </a:ln>
        </p:spPr>
        <p:txBody>
          <a:bodyPr wrap="square">
            <a:spAutoFit/>
          </a:bodyPr>
          <a:lstStyle/>
          <a:p>
            <a:pPr algn="ctr"/>
            <a:r>
              <a:rPr lang="en-US" sz="3200" b="1" cap="small" dirty="0">
                <a:latin typeface="Arial" panose="020B0604020202020204" pitchFamily="34" charset="0"/>
                <a:cs typeface="Arial" panose="020B0604020202020204" pitchFamily="34" charset="0"/>
              </a:rPr>
              <a:t>Confederacy</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37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933013" cy="1325563"/>
          </a:xfrm>
          <a:solidFill>
            <a:schemeClr val="accent2">
              <a:lumMod val="20000"/>
              <a:lumOff val="80000"/>
            </a:schemeClr>
          </a:solidFill>
        </p:spPr>
        <p:txBody>
          <a:bodyPr>
            <a:normAutofit fontScale="90000"/>
          </a:bodyPr>
          <a:lstStyle/>
          <a:p>
            <a:r>
              <a:rPr lang="en-US" sz="3600" dirty="0"/>
              <a:t>What Could the Federal Government Do Under the AOC?</a:t>
            </a:r>
          </a:p>
        </p:txBody>
      </p:sp>
      <p:sp>
        <p:nvSpPr>
          <p:cNvPr id="3" name="Content Placeholder 2"/>
          <p:cNvSpPr>
            <a:spLocks noGrp="1"/>
          </p:cNvSpPr>
          <p:nvPr>
            <p:ph idx="1"/>
          </p:nvPr>
        </p:nvSpPr>
        <p:spPr>
          <a:xfrm>
            <a:off x="838200" y="1825625"/>
            <a:ext cx="4565754" cy="4351338"/>
          </a:xfrm>
        </p:spPr>
        <p:txBody>
          <a:bodyPr>
            <a:normAutofit lnSpcReduction="10000"/>
          </a:bodyPr>
          <a:lstStyle/>
          <a:p>
            <a:pPr marL="0" indent="0">
              <a:buNone/>
            </a:pPr>
            <a:r>
              <a:rPr lang="en-US" dirty="0"/>
              <a:t>Declare war</a:t>
            </a:r>
          </a:p>
          <a:p>
            <a:pPr marL="0" indent="0">
              <a:buNone/>
            </a:pPr>
            <a:endParaRPr lang="en-US" dirty="0"/>
          </a:p>
          <a:p>
            <a:pPr marL="0" indent="0">
              <a:buNone/>
            </a:pPr>
            <a:r>
              <a:rPr lang="en-US" dirty="0"/>
              <a:t>Conduct foreign affairs</a:t>
            </a:r>
          </a:p>
          <a:p>
            <a:pPr marL="0" indent="0">
              <a:buNone/>
            </a:pPr>
            <a:endParaRPr lang="en-US" dirty="0"/>
          </a:p>
          <a:p>
            <a:pPr marL="0" indent="0">
              <a:buNone/>
            </a:pPr>
            <a:r>
              <a:rPr lang="en-US" dirty="0"/>
              <a:t>Coin money</a:t>
            </a:r>
          </a:p>
          <a:p>
            <a:pPr marL="0" indent="0">
              <a:buNone/>
            </a:pPr>
            <a:endParaRPr lang="en-US" dirty="0"/>
          </a:p>
          <a:p>
            <a:pPr marL="0" indent="0">
              <a:buNone/>
            </a:pPr>
            <a:r>
              <a:rPr lang="en-US" dirty="0"/>
              <a:t>Regulate trade with Native Americans</a:t>
            </a:r>
          </a:p>
          <a:p>
            <a:pPr marL="0" indent="0">
              <a:buNone/>
            </a:pPr>
            <a:endParaRPr lang="en-US" dirty="0"/>
          </a:p>
          <a:p>
            <a:pPr marL="0" indent="0">
              <a:buNone/>
            </a:pPr>
            <a:endParaRPr lang="en-US" dirty="0"/>
          </a:p>
        </p:txBody>
      </p:sp>
      <p:pic>
        <p:nvPicPr>
          <p:cNvPr id="6146" name="Picture 2" descr="http://blog.encyclopediavirginia.org/files/2012/06/King_George_III_by_Sir_William_Beechey.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377" y="1105913"/>
            <a:ext cx="6020524" cy="5071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466350" y="1105913"/>
            <a:ext cx="3028013" cy="584775"/>
          </a:xfrm>
          <a:prstGeom prst="rect">
            <a:avLst/>
          </a:prstGeom>
          <a:noFill/>
        </p:spPr>
        <p:txBody>
          <a:bodyPr wrap="square" rtlCol="0">
            <a:spAutoFit/>
          </a:bodyPr>
          <a:lstStyle/>
          <a:p>
            <a:r>
              <a:rPr lang="en-US" sz="3200" b="1" dirty="0">
                <a:solidFill>
                  <a:schemeClr val="bg1"/>
                </a:solidFill>
                <a:latin typeface="Cambria Math" panose="02040503050406030204" pitchFamily="18" charset="0"/>
                <a:ea typeface="Cambria Math" panose="02040503050406030204" pitchFamily="18" charset="0"/>
              </a:rPr>
              <a:t>“Oh hell no.”</a:t>
            </a:r>
          </a:p>
        </p:txBody>
      </p:sp>
    </p:spTree>
    <p:extLst>
      <p:ext uri="{BB962C8B-B14F-4D97-AF65-F5344CB8AC3E}">
        <p14:creationId xmlns:p14="http://schemas.microsoft.com/office/powerpoint/2010/main" val="3474419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821" y="3129257"/>
            <a:ext cx="3912909" cy="1153360"/>
          </a:xfrm>
        </p:spPr>
        <p:txBody>
          <a:bodyPr>
            <a:normAutofit fontScale="90000"/>
          </a:bodyPr>
          <a:lstStyle/>
          <a:p>
            <a:r>
              <a:rPr lang="en-US" b="0" dirty="0"/>
              <a:t>Issues at the forefront:</a:t>
            </a:r>
          </a:p>
        </p:txBody>
      </p:sp>
      <p:sp>
        <p:nvSpPr>
          <p:cNvPr id="3" name="Content Placeholder 2"/>
          <p:cNvSpPr>
            <a:spLocks noGrp="1"/>
          </p:cNvSpPr>
          <p:nvPr>
            <p:ph idx="1"/>
          </p:nvPr>
        </p:nvSpPr>
        <p:spPr>
          <a:xfrm>
            <a:off x="5797483" y="1414020"/>
            <a:ext cx="5358353" cy="4357590"/>
          </a:xfrm>
        </p:spPr>
        <p:txBody>
          <a:bodyPr>
            <a:normAutofit fontScale="92500" lnSpcReduction="20000"/>
          </a:bodyPr>
          <a:lstStyle/>
          <a:p>
            <a:r>
              <a:rPr lang="en-US" sz="4000" dirty="0"/>
              <a:t>No way to collect or raise </a:t>
            </a:r>
            <a:r>
              <a:rPr lang="en-US" sz="4000" b="1" dirty="0"/>
              <a:t>taxes</a:t>
            </a:r>
          </a:p>
          <a:p>
            <a:pPr marL="0" indent="0">
              <a:buNone/>
            </a:pPr>
            <a:endParaRPr lang="en-US" sz="4000" b="1" dirty="0"/>
          </a:p>
          <a:p>
            <a:r>
              <a:rPr lang="en-US" sz="4000" dirty="0"/>
              <a:t>Both states and Federal government could make treaties</a:t>
            </a:r>
          </a:p>
          <a:p>
            <a:pPr marL="0" indent="0">
              <a:buNone/>
            </a:pPr>
            <a:endParaRPr lang="en-US" sz="4000" dirty="0"/>
          </a:p>
          <a:p>
            <a:r>
              <a:rPr lang="en-US" sz="4000" dirty="0"/>
              <a:t>Unanimous ratification 	= minority power</a:t>
            </a:r>
            <a:endParaRPr lang="en-US" dirty="0"/>
          </a:p>
          <a:p>
            <a:pPr marL="0" indent="0">
              <a:buNone/>
            </a:pPr>
            <a:endParaRPr lang="en-US" dirty="0"/>
          </a:p>
          <a:p>
            <a:pPr marL="0" indent="0">
              <a:buNone/>
            </a:pPr>
            <a:endParaRPr lang="en-US" dirty="0"/>
          </a:p>
          <a:p>
            <a:pPr marL="0" indent="0">
              <a:buNone/>
            </a:pPr>
            <a:endParaRPr lang="en-US" dirty="0"/>
          </a:p>
        </p:txBody>
      </p:sp>
      <p:sp>
        <p:nvSpPr>
          <p:cNvPr id="4" name="Title 1"/>
          <p:cNvSpPr txBox="1">
            <a:spLocks/>
          </p:cNvSpPr>
          <p:nvPr/>
        </p:nvSpPr>
        <p:spPr>
          <a:xfrm>
            <a:off x="649664" y="1192048"/>
            <a:ext cx="4601066" cy="1219348"/>
          </a:xfrm>
          <a:prstGeom prst="rect">
            <a:avLst/>
          </a:prstGeom>
          <a:solidFill>
            <a:schemeClr val="accent2">
              <a:lumMod val="20000"/>
              <a:lumOff val="80000"/>
            </a:schemeClr>
          </a:solidFill>
          <a:ln>
            <a:noFill/>
          </a:ln>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cap="small" baseline="0">
                <a:solidFill>
                  <a:schemeClr val="tx1"/>
                </a:solidFill>
                <a:latin typeface="Arial" panose="020B0604020202020204" pitchFamily="34" charset="0"/>
                <a:ea typeface="+mj-ea"/>
                <a:cs typeface="Arial" panose="020B0604020202020204" pitchFamily="34" charset="0"/>
              </a:defRPr>
            </a:lvl1pPr>
          </a:lstStyle>
          <a:p>
            <a:pPr algn="ctr"/>
            <a:r>
              <a:rPr lang="en-US" dirty="0"/>
              <a:t>Complications &amp; Omissions of the AOC</a:t>
            </a:r>
          </a:p>
        </p:txBody>
      </p:sp>
    </p:spTree>
    <p:extLst>
      <p:ext uri="{BB962C8B-B14F-4D97-AF65-F5344CB8AC3E}">
        <p14:creationId xmlns:p14="http://schemas.microsoft.com/office/powerpoint/2010/main" val="3065115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212" y="449966"/>
            <a:ext cx="5081833" cy="1325563"/>
          </a:xfrm>
          <a:solidFill>
            <a:schemeClr val="accent1">
              <a:lumMod val="20000"/>
              <a:lumOff val="80000"/>
            </a:schemeClr>
          </a:solidFill>
          <a:ln w="28575">
            <a:solidFill>
              <a:schemeClr val="tx1"/>
            </a:solidFill>
          </a:ln>
        </p:spPr>
        <p:txBody>
          <a:bodyPr/>
          <a:lstStyle/>
          <a:p>
            <a:r>
              <a:rPr lang="en-US" cap="small" dirty="0">
                <a:latin typeface="Arial" panose="020B0604020202020204" pitchFamily="34" charset="0"/>
                <a:cs typeface="Arial" panose="020B0604020202020204" pitchFamily="34" charset="0"/>
              </a:rPr>
              <a:t>The </a:t>
            </a:r>
            <a:r>
              <a:rPr lang="en-US" cap="small" dirty="0" smtClean="0">
                <a:latin typeface="Arial" panose="020B0604020202020204" pitchFamily="34" charset="0"/>
                <a:cs typeface="Arial" panose="020B0604020202020204" pitchFamily="34" charset="0"/>
              </a:rPr>
              <a:t>U.S. Constitution</a:t>
            </a:r>
            <a:endParaRPr lang="en-US" cap="small"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16578" y="2504826"/>
            <a:ext cx="7544742" cy="3164454"/>
          </a:xfrm>
        </p:spPr>
        <p:txBody>
          <a:bodyPr>
            <a:normAutofit/>
          </a:bodyPr>
          <a:lstStyle/>
          <a:p>
            <a:pPr marL="0" indent="0">
              <a:buNone/>
            </a:pPr>
            <a:r>
              <a:rPr lang="en-US" sz="3200" b="1" dirty="0">
                <a:latin typeface="Arial" panose="020B0604020202020204" pitchFamily="34" charset="0"/>
                <a:cs typeface="Arial" panose="020B0604020202020204" pitchFamily="34" charset="0"/>
              </a:rPr>
              <a:t>Framework for government:</a:t>
            </a:r>
          </a:p>
          <a:p>
            <a:pPr marL="0" indent="0">
              <a:buNone/>
            </a:pPr>
            <a:endParaRPr lang="en-US" sz="3200" i="1" dirty="0">
              <a:latin typeface="Arial" panose="020B0604020202020204" pitchFamily="34" charset="0"/>
              <a:cs typeface="Arial" panose="020B0604020202020204" pitchFamily="34" charset="0"/>
            </a:endParaRPr>
          </a:p>
          <a:p>
            <a:pPr marL="0" indent="0">
              <a:buNone/>
            </a:pPr>
            <a:r>
              <a:rPr lang="en-US" i="1" dirty="0"/>
              <a:t>1. </a:t>
            </a:r>
            <a:r>
              <a:rPr lang="en-US" sz="3200" i="1" dirty="0">
                <a:latin typeface="Arial" panose="020B0604020202020204" pitchFamily="34" charset="0"/>
                <a:cs typeface="Arial" panose="020B0604020202020204" pitchFamily="34" charset="0"/>
              </a:rPr>
              <a:t>Limits on what gov</a:t>
            </a:r>
            <a:r>
              <a:rPr lang="en-US" i="1" dirty="0"/>
              <a:t>’t </a:t>
            </a:r>
            <a:r>
              <a:rPr lang="en-US" i="1" dirty="0" smtClean="0"/>
              <a:t>can &amp; can’t </a:t>
            </a:r>
            <a:r>
              <a:rPr lang="en-US" i="1" dirty="0"/>
              <a:t>do</a:t>
            </a:r>
          </a:p>
          <a:p>
            <a:pPr marL="0" indent="0">
              <a:buNone/>
            </a:pPr>
            <a:r>
              <a:rPr lang="en-US" sz="3200" i="1" dirty="0">
                <a:latin typeface="Arial" panose="020B0604020202020204" pitchFamily="34" charset="0"/>
                <a:cs typeface="Arial" panose="020B0604020202020204" pitchFamily="34" charset="0"/>
              </a:rPr>
              <a:t>2. How to </a:t>
            </a:r>
            <a:r>
              <a:rPr lang="en-US" i="1" dirty="0" smtClean="0"/>
              <a:t>govern (implement </a:t>
            </a:r>
            <a:r>
              <a:rPr lang="en-US" sz="3200" i="1" dirty="0" smtClean="0">
                <a:latin typeface="Arial" panose="020B0604020202020204" pitchFamily="34" charset="0"/>
                <a:cs typeface="Arial" panose="020B0604020202020204" pitchFamily="34" charset="0"/>
              </a:rPr>
              <a:t>politics</a:t>
            </a:r>
            <a:r>
              <a:rPr lang="en-US" sz="3200" i="1" dirty="0">
                <a:latin typeface="Arial" panose="020B0604020202020204" pitchFamily="34" charset="0"/>
                <a:cs typeface="Arial" panose="020B0604020202020204" pitchFamily="34" charset="0"/>
              </a:rPr>
              <a:t>)</a:t>
            </a:r>
          </a:p>
          <a:p>
            <a:pPr marL="0" indent="0">
              <a:buNone/>
            </a:pPr>
            <a:r>
              <a:rPr lang="en-US" sz="3200" i="1" dirty="0">
                <a:latin typeface="Arial" panose="020B0604020202020204" pitchFamily="34" charset="0"/>
                <a:cs typeface="Arial" panose="020B0604020202020204" pitchFamily="34" charset="0"/>
              </a:rPr>
              <a:t>3. “Changeable”</a:t>
            </a:r>
          </a:p>
        </p:txBody>
      </p:sp>
    </p:spTree>
    <p:extLst>
      <p:ext uri="{BB962C8B-B14F-4D97-AF65-F5344CB8AC3E}">
        <p14:creationId xmlns:p14="http://schemas.microsoft.com/office/powerpoint/2010/main" val="191163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664" y="1192048"/>
            <a:ext cx="4601066" cy="1219348"/>
          </a:xfrm>
          <a:solidFill>
            <a:schemeClr val="accent2">
              <a:lumMod val="20000"/>
              <a:lumOff val="80000"/>
            </a:schemeClr>
          </a:solidFill>
        </p:spPr>
        <p:txBody>
          <a:bodyPr>
            <a:noAutofit/>
          </a:bodyPr>
          <a:lstStyle/>
          <a:p>
            <a:pPr algn="ctr"/>
            <a:r>
              <a:rPr lang="en-US" sz="3300" dirty="0"/>
              <a:t>Complications &amp; Omissions of the AOC</a:t>
            </a:r>
          </a:p>
        </p:txBody>
      </p:sp>
      <p:sp>
        <p:nvSpPr>
          <p:cNvPr id="3" name="Content Placeholder 2"/>
          <p:cNvSpPr>
            <a:spLocks noGrp="1"/>
          </p:cNvSpPr>
          <p:nvPr>
            <p:ph idx="1"/>
          </p:nvPr>
        </p:nvSpPr>
        <p:spPr>
          <a:xfrm>
            <a:off x="5684362" y="1018094"/>
            <a:ext cx="5952241" cy="4564980"/>
          </a:xfrm>
        </p:spPr>
        <p:txBody>
          <a:bodyPr>
            <a:normAutofit/>
          </a:bodyPr>
          <a:lstStyle/>
          <a:p>
            <a:r>
              <a:rPr lang="en-US" dirty="0"/>
              <a:t>No Executive</a:t>
            </a:r>
          </a:p>
          <a:p>
            <a:endParaRPr lang="en-US" dirty="0"/>
          </a:p>
          <a:p>
            <a:r>
              <a:rPr lang="en-US" dirty="0"/>
              <a:t>No Judicial branch</a:t>
            </a:r>
          </a:p>
          <a:p>
            <a:endParaRPr lang="en-US" dirty="0"/>
          </a:p>
          <a:p>
            <a:r>
              <a:rPr lang="en-US" dirty="0"/>
              <a:t>No unified system of money</a:t>
            </a:r>
          </a:p>
          <a:p>
            <a:endParaRPr lang="en-US" dirty="0"/>
          </a:p>
          <a:p>
            <a:r>
              <a:rPr lang="en-US" dirty="0"/>
              <a:t>No direct election of representatives</a:t>
            </a:r>
          </a:p>
          <a:p>
            <a:pPr marL="0" indent="0">
              <a:buNone/>
            </a:pPr>
            <a:endParaRPr lang="en-US" dirty="0"/>
          </a:p>
          <a:p>
            <a:pPr marL="0" indent="0">
              <a:buNone/>
            </a:pPr>
            <a:endParaRPr lang="en-US" dirty="0"/>
          </a:p>
        </p:txBody>
      </p:sp>
      <p:sp>
        <p:nvSpPr>
          <p:cNvPr id="4" name="Title 1"/>
          <p:cNvSpPr txBox="1">
            <a:spLocks/>
          </p:cNvSpPr>
          <p:nvPr/>
        </p:nvSpPr>
        <p:spPr>
          <a:xfrm>
            <a:off x="527116" y="3080044"/>
            <a:ext cx="4723614" cy="1325563"/>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cap="small" baseline="0">
                <a:solidFill>
                  <a:schemeClr val="tx1"/>
                </a:solidFill>
                <a:latin typeface="Arial" panose="020B0604020202020204" pitchFamily="34" charset="0"/>
                <a:ea typeface="+mj-ea"/>
                <a:cs typeface="Arial" panose="020B0604020202020204" pitchFamily="34" charset="0"/>
              </a:defRPr>
            </a:lvl1pPr>
          </a:lstStyle>
          <a:p>
            <a:pPr algn="ctr"/>
            <a:r>
              <a:rPr lang="en-US" sz="4000" b="0" dirty="0"/>
              <a:t>Issues in the Background:</a:t>
            </a:r>
          </a:p>
        </p:txBody>
      </p:sp>
    </p:spTree>
    <p:extLst>
      <p:ext uri="{BB962C8B-B14F-4D97-AF65-F5344CB8AC3E}">
        <p14:creationId xmlns:p14="http://schemas.microsoft.com/office/powerpoint/2010/main" val="571599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a:t>Revise the AOC?</a:t>
            </a:r>
          </a:p>
        </p:txBody>
      </p:sp>
      <p:pic>
        <p:nvPicPr>
          <p:cNvPr id="4" name="Content Placeholder 3"/>
          <p:cNvPicPr>
            <a:picLocks noGrp="1" noChangeAspect="1"/>
          </p:cNvPicPr>
          <p:nvPr>
            <p:ph idx="1"/>
          </p:nvPr>
        </p:nvPicPr>
        <p:blipFill>
          <a:blip r:embed="rId3"/>
          <a:stretch>
            <a:fillRect/>
          </a:stretch>
        </p:blipFill>
        <p:spPr>
          <a:xfrm>
            <a:off x="951321" y="1873769"/>
            <a:ext cx="4387502" cy="4114502"/>
          </a:xfrm>
          <a:prstGeom prst="rect">
            <a:avLst/>
          </a:prstGeom>
          <a:ln w="22225">
            <a:solidFill>
              <a:srgbClr val="000000"/>
            </a:solidFill>
          </a:ln>
        </p:spPr>
      </p:pic>
      <p:sp>
        <p:nvSpPr>
          <p:cNvPr id="5" name="Content Placeholder 2"/>
          <p:cNvSpPr txBox="1">
            <a:spLocks/>
          </p:cNvSpPr>
          <p:nvPr/>
        </p:nvSpPr>
        <p:spPr>
          <a:xfrm>
            <a:off x="6063520" y="1873769"/>
            <a:ext cx="5290279" cy="45880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Annapolis Convention 1786 </a:t>
            </a:r>
          </a:p>
          <a:p>
            <a:pPr marL="0" indent="0">
              <a:buFont typeface="Arial" panose="020B0604020202020204" pitchFamily="34" charset="0"/>
              <a:buNone/>
            </a:pPr>
            <a:r>
              <a:rPr lang="en-US" sz="3600" dirty="0"/>
              <a:t>	</a:t>
            </a:r>
            <a:r>
              <a:rPr lang="en-US" sz="1900" dirty="0"/>
              <a:t>(“The Procrastination Convention”)</a:t>
            </a:r>
          </a:p>
          <a:p>
            <a:pPr marL="0" indent="0">
              <a:buFont typeface="Arial" panose="020B0604020202020204" pitchFamily="34" charset="0"/>
              <a:buNone/>
            </a:pPr>
            <a:endParaRPr lang="en-US" sz="3600" dirty="0"/>
          </a:p>
          <a:p>
            <a:pPr marL="0" indent="0">
              <a:buFont typeface="Arial" panose="020B0604020202020204" pitchFamily="34" charset="0"/>
              <a:buNone/>
            </a:pPr>
            <a:r>
              <a:rPr lang="en-US" sz="3600" dirty="0"/>
              <a:t>Shay’s Rebellion</a:t>
            </a:r>
          </a:p>
          <a:p>
            <a:pPr marL="0" indent="0">
              <a:buFont typeface="Arial" panose="020B0604020202020204" pitchFamily="34" charset="0"/>
              <a:buNone/>
            </a:pPr>
            <a:endParaRPr lang="en-US" sz="3600" dirty="0"/>
          </a:p>
          <a:p>
            <a:pPr marL="0" indent="0">
              <a:buFont typeface="Arial" panose="020B0604020202020204" pitchFamily="34" charset="0"/>
              <a:buNone/>
            </a:pPr>
            <a:r>
              <a:rPr lang="en-US" sz="3600" b="1" dirty="0"/>
              <a:t>Exposes discontent with new government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609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cap="small" dirty="0">
                <a:latin typeface="Arial" panose="020B0604020202020204" pitchFamily="34" charset="0"/>
                <a:cs typeface="Arial" panose="020B0604020202020204" pitchFamily="34" charset="0"/>
              </a:rPr>
              <a:t>Revise the AOC? “NOPE.”</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33127" y="1882390"/>
            <a:ext cx="6748201" cy="4537019"/>
          </a:xfrm>
        </p:spPr>
      </p:pic>
    </p:spTree>
    <p:extLst>
      <p:ext uri="{BB962C8B-B14F-4D97-AF65-F5344CB8AC3E}">
        <p14:creationId xmlns:p14="http://schemas.microsoft.com/office/powerpoint/2010/main" val="1516193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250" y="1270098"/>
            <a:ext cx="3899066" cy="1850174"/>
          </a:xfrm>
          <a:solidFill>
            <a:srgbClr val="FFFF00"/>
          </a:solidFill>
        </p:spPr>
        <p:txBody>
          <a:bodyPr>
            <a:normAutofit fontScale="90000"/>
          </a:bodyPr>
          <a:lstStyle/>
          <a:p>
            <a:r>
              <a:rPr lang="en-US" dirty="0"/>
              <a:t>Answer: The Constitutional  Conventional</a:t>
            </a:r>
          </a:p>
        </p:txBody>
      </p:sp>
      <p:pic>
        <p:nvPicPr>
          <p:cNvPr id="4" name="Content Placeholder 3"/>
          <p:cNvPicPr>
            <a:picLocks noGrp="1" noChangeAspect="1"/>
          </p:cNvPicPr>
          <p:nvPr>
            <p:ph idx="1"/>
          </p:nvPr>
        </p:nvPicPr>
        <p:blipFill>
          <a:blip r:embed="rId3"/>
          <a:stretch>
            <a:fillRect/>
          </a:stretch>
        </p:blipFill>
        <p:spPr>
          <a:xfrm>
            <a:off x="4678915" y="974687"/>
            <a:ext cx="6982117" cy="4870380"/>
          </a:xfrm>
          <a:prstGeom prst="rect">
            <a:avLst/>
          </a:prstGeom>
        </p:spPr>
      </p:pic>
      <p:sp>
        <p:nvSpPr>
          <p:cNvPr id="5" name="TextBox 4"/>
          <p:cNvSpPr txBox="1"/>
          <p:nvPr/>
        </p:nvSpPr>
        <p:spPr>
          <a:xfrm>
            <a:off x="574250" y="3966256"/>
            <a:ext cx="3899066" cy="1200329"/>
          </a:xfrm>
          <a:prstGeom prst="rect">
            <a:avLst/>
          </a:prstGeom>
          <a:solidFill>
            <a:schemeClr val="accent1">
              <a:lumMod val="20000"/>
              <a:lumOff val="80000"/>
            </a:schemeClr>
          </a:solidFill>
        </p:spPr>
        <p:txBody>
          <a:bodyPr wrap="square" rtlCol="0">
            <a:spAutoFit/>
          </a:bodyPr>
          <a:lstStyle/>
          <a:p>
            <a:pPr algn="ctr"/>
            <a:r>
              <a:rPr lang="en-US" sz="3600" b="1" i="1" dirty="0">
                <a:latin typeface="Arial" panose="020B0604020202020204" pitchFamily="34" charset="0"/>
                <a:cs typeface="Arial" panose="020B0604020202020204" pitchFamily="34" charset="0"/>
              </a:rPr>
              <a:t>Reality:</a:t>
            </a:r>
          </a:p>
          <a:p>
            <a:pPr algn="ctr"/>
            <a:r>
              <a:rPr lang="en-US" sz="3600" i="1" dirty="0">
                <a:latin typeface="Arial" panose="020B0604020202020204" pitchFamily="34" charset="0"/>
                <a:cs typeface="Arial" panose="020B0604020202020204" pitchFamily="34" charset="0"/>
              </a:rPr>
              <a:t>Scrap the AOC</a:t>
            </a:r>
          </a:p>
        </p:txBody>
      </p:sp>
    </p:spTree>
    <p:extLst>
      <p:ext uri="{BB962C8B-B14F-4D97-AF65-F5344CB8AC3E}">
        <p14:creationId xmlns:p14="http://schemas.microsoft.com/office/powerpoint/2010/main" val="16437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7502" y="383979"/>
            <a:ext cx="9163639" cy="1325563"/>
          </a:xfrm>
          <a:solidFill>
            <a:srgbClr val="FFFF00"/>
          </a:solidFill>
        </p:spPr>
        <p:txBody>
          <a:bodyPr/>
          <a:lstStyle/>
          <a:p>
            <a:r>
              <a:rPr lang="en-US" dirty="0"/>
              <a:t>Who are the Delegates at the Convention?</a:t>
            </a:r>
          </a:p>
        </p:txBody>
      </p:sp>
      <p:sp>
        <p:nvSpPr>
          <p:cNvPr id="3" name="Content Placeholder 2"/>
          <p:cNvSpPr>
            <a:spLocks noGrp="1"/>
          </p:cNvSpPr>
          <p:nvPr>
            <p:ph idx="1"/>
          </p:nvPr>
        </p:nvSpPr>
        <p:spPr>
          <a:xfrm>
            <a:off x="1875147" y="1901039"/>
            <a:ext cx="8428348" cy="4351338"/>
          </a:xfrm>
          <a:solidFill>
            <a:schemeClr val="accent1">
              <a:lumMod val="20000"/>
              <a:lumOff val="80000"/>
            </a:schemeClr>
          </a:solidFill>
        </p:spPr>
        <p:txBody>
          <a:bodyPr>
            <a:normAutofit/>
          </a:bodyPr>
          <a:lstStyle/>
          <a:p>
            <a:pPr marL="0" indent="0">
              <a:buNone/>
            </a:pPr>
            <a:r>
              <a:rPr lang="en-US" b="1" dirty="0"/>
              <a:t>Representatives from each State</a:t>
            </a:r>
          </a:p>
          <a:p>
            <a:pPr marL="0" indent="0">
              <a:buNone/>
            </a:pPr>
            <a:endParaRPr lang="en-US" b="1" dirty="0"/>
          </a:p>
          <a:p>
            <a:pPr marL="0" indent="0">
              <a:buNone/>
            </a:pPr>
            <a:r>
              <a:rPr lang="en-US" b="1" u="sng" dirty="0"/>
              <a:t>Goal</a:t>
            </a:r>
            <a:r>
              <a:rPr lang="en-US" b="1" dirty="0"/>
              <a:t>: promote their state’s interest</a:t>
            </a:r>
          </a:p>
          <a:p>
            <a:pPr marL="0" indent="0">
              <a:buNone/>
            </a:pPr>
            <a:r>
              <a:rPr lang="en-US" b="1" u="sng" dirty="0"/>
              <a:t>Conflict Zone</a:t>
            </a:r>
            <a:r>
              <a:rPr lang="en-US" b="1" dirty="0"/>
              <a:t>: 13 states, some alike, some different</a:t>
            </a:r>
            <a:endParaRPr lang="en-US" dirty="0"/>
          </a:p>
        </p:txBody>
      </p:sp>
    </p:spTree>
    <p:extLst>
      <p:ext uri="{BB962C8B-B14F-4D97-AF65-F5344CB8AC3E}">
        <p14:creationId xmlns:p14="http://schemas.microsoft.com/office/powerpoint/2010/main" val="3189745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2837468"/>
            <a:ext cx="10515600" cy="1725007"/>
          </a:xfrm>
          <a:solidFill>
            <a:schemeClr val="accent6">
              <a:lumMod val="20000"/>
              <a:lumOff val="80000"/>
            </a:schemeClr>
          </a:solidFill>
        </p:spPr>
        <p:txBody>
          <a:bodyPr>
            <a:normAutofit fontScale="90000"/>
          </a:bodyPr>
          <a:lstStyle/>
          <a:p>
            <a:r>
              <a:rPr lang="en-US" dirty="0"/>
              <a:t>Conflict and Compromise at the Convention</a:t>
            </a:r>
          </a:p>
        </p:txBody>
      </p:sp>
      <p:sp>
        <p:nvSpPr>
          <p:cNvPr id="5" name="Text Placeholder 4"/>
          <p:cNvSpPr>
            <a:spLocks noGrp="1"/>
          </p:cNvSpPr>
          <p:nvPr>
            <p:ph type="body" idx="1"/>
          </p:nvPr>
        </p:nvSpPr>
        <p:spPr/>
        <p:txBody>
          <a:bodyPr>
            <a:normAutofit/>
          </a:bodyPr>
          <a:lstStyle/>
          <a:p>
            <a:r>
              <a:rPr lang="en-US" sz="3600" b="1" dirty="0">
                <a:solidFill>
                  <a:schemeClr val="tx1"/>
                </a:solidFill>
              </a:rPr>
              <a:t>Constitution as product of political bargaining</a:t>
            </a:r>
          </a:p>
        </p:txBody>
      </p:sp>
    </p:spTree>
    <p:extLst>
      <p:ext uri="{BB962C8B-B14F-4D97-AF65-F5344CB8AC3E}">
        <p14:creationId xmlns:p14="http://schemas.microsoft.com/office/powerpoint/2010/main" val="380997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20000"/>
              <a:lumOff val="80000"/>
            </a:schemeClr>
          </a:solidFill>
          <a:ln>
            <a:noFill/>
          </a:ln>
        </p:spPr>
        <p:txBody>
          <a:bodyPr/>
          <a:lstStyle/>
          <a:p>
            <a:r>
              <a:rPr lang="en-US" dirty="0"/>
              <a:t>What the Framers could agree on</a:t>
            </a:r>
          </a:p>
        </p:txBody>
      </p:sp>
      <p:sp>
        <p:nvSpPr>
          <p:cNvPr id="3" name="Content Placeholder 2"/>
          <p:cNvSpPr>
            <a:spLocks noGrp="1"/>
          </p:cNvSpPr>
          <p:nvPr>
            <p:ph idx="1"/>
          </p:nvPr>
        </p:nvSpPr>
        <p:spPr>
          <a:xfrm>
            <a:off x="1519687" y="1877384"/>
            <a:ext cx="5165785" cy="4351338"/>
          </a:xfrm>
        </p:spPr>
        <p:txBody>
          <a:bodyPr>
            <a:normAutofit fontScale="92500"/>
          </a:bodyPr>
          <a:lstStyle/>
          <a:p>
            <a:pPr marL="0" indent="0">
              <a:buNone/>
            </a:pPr>
            <a:endParaRPr lang="en-US" i="1" dirty="0"/>
          </a:p>
          <a:p>
            <a:pPr marL="0" indent="0">
              <a:buNone/>
            </a:pPr>
            <a:r>
              <a:rPr lang="en-US" sz="4000" dirty="0"/>
              <a:t>1. Republicanism</a:t>
            </a:r>
          </a:p>
          <a:p>
            <a:pPr marL="0" indent="0">
              <a:buNone/>
            </a:pPr>
            <a:endParaRPr lang="en-US" sz="4000" dirty="0"/>
          </a:p>
          <a:p>
            <a:pPr marL="0" indent="0">
              <a:buNone/>
            </a:pPr>
            <a:r>
              <a:rPr lang="en-US" sz="4000" dirty="0"/>
              <a:t>2. Rejection of Monarchy</a:t>
            </a:r>
          </a:p>
          <a:p>
            <a:pPr marL="0" indent="0">
              <a:buNone/>
            </a:pPr>
            <a:endParaRPr lang="en-US" sz="4000" dirty="0"/>
          </a:p>
          <a:p>
            <a:pPr marL="0" indent="0">
              <a:buNone/>
            </a:pPr>
            <a:r>
              <a:rPr lang="en-US" sz="4000" dirty="0"/>
              <a:t>3. Limited Government</a:t>
            </a:r>
          </a:p>
        </p:txBody>
      </p:sp>
      <p:sp>
        <p:nvSpPr>
          <p:cNvPr id="4" name="Content Placeholder 2"/>
          <p:cNvSpPr txBox="1">
            <a:spLocks/>
          </p:cNvSpPr>
          <p:nvPr/>
        </p:nvSpPr>
        <p:spPr>
          <a:xfrm>
            <a:off x="6796178" y="2800410"/>
            <a:ext cx="3702170" cy="2047635"/>
          </a:xfrm>
          <a:prstGeom prst="rect">
            <a:avLst/>
          </a:prstGeom>
          <a:solidFill>
            <a:schemeClr val="accent3">
              <a:lumMod val="20000"/>
              <a:lumOff val="80000"/>
            </a:schemeClr>
          </a:solidFill>
          <a:ln w="254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a:t>Politics</a:t>
            </a:r>
            <a:r>
              <a:rPr lang="en-US" sz="2400" i="1" dirty="0"/>
              <a:t>: Conflict &amp; Compromise</a:t>
            </a:r>
          </a:p>
          <a:p>
            <a:pPr marL="0" indent="0">
              <a:buFont typeface="Arial" panose="020B0604020202020204" pitchFamily="34" charset="0"/>
              <a:buNone/>
            </a:pPr>
            <a:endParaRPr lang="en-US" sz="2400" i="1" dirty="0"/>
          </a:p>
          <a:p>
            <a:pPr marL="0" indent="0">
              <a:buFont typeface="Arial" panose="020B0604020202020204" pitchFamily="34" charset="0"/>
              <a:buNone/>
            </a:pPr>
            <a:r>
              <a:rPr lang="en-US" sz="2400" b="1" i="1" dirty="0"/>
              <a:t>Bargaining</a:t>
            </a:r>
            <a:r>
              <a:rPr lang="en-US" sz="2400" i="1" dirty="0"/>
              <a:t> – establish similarities</a:t>
            </a:r>
            <a:endParaRPr lang="en-US" sz="2400" dirty="0"/>
          </a:p>
        </p:txBody>
      </p:sp>
    </p:spTree>
    <p:extLst>
      <p:ext uri="{BB962C8B-B14F-4D97-AF65-F5344CB8AC3E}">
        <p14:creationId xmlns:p14="http://schemas.microsoft.com/office/powerpoint/2010/main" val="223822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20000"/>
              <a:lumOff val="80000"/>
            </a:schemeClr>
          </a:solidFill>
        </p:spPr>
        <p:txBody>
          <a:bodyPr/>
          <a:lstStyle/>
          <a:p>
            <a:r>
              <a:rPr lang="en-US" dirty="0"/>
              <a:t>1. Republicanism </a:t>
            </a:r>
          </a:p>
        </p:txBody>
      </p:sp>
      <p:sp>
        <p:nvSpPr>
          <p:cNvPr id="3" name="Content Placeholder 2"/>
          <p:cNvSpPr>
            <a:spLocks noGrp="1"/>
          </p:cNvSpPr>
          <p:nvPr>
            <p:ph idx="1"/>
          </p:nvPr>
        </p:nvSpPr>
        <p:spPr>
          <a:xfrm>
            <a:off x="838200" y="1825625"/>
            <a:ext cx="10515600" cy="4351338"/>
          </a:xfrm>
        </p:spPr>
        <p:txBody>
          <a:bodyPr>
            <a:normAutofit fontScale="92500" lnSpcReduction="20000"/>
          </a:bodyPr>
          <a:lstStyle/>
          <a:p>
            <a:pPr marL="0" indent="0">
              <a:buNone/>
            </a:pPr>
            <a:r>
              <a:rPr lang="en-US" sz="3600" b="1" dirty="0"/>
              <a:t>Defined: Lawmaking via Representatives</a:t>
            </a:r>
            <a:endParaRPr lang="en-US" sz="3600" b="1" i="1" dirty="0"/>
          </a:p>
          <a:p>
            <a:pPr marL="0" indent="0">
              <a:buNone/>
            </a:pPr>
            <a:endParaRPr lang="en-US" sz="3600" i="1" dirty="0"/>
          </a:p>
          <a:p>
            <a:pPr marL="0" indent="0">
              <a:buNone/>
            </a:pPr>
            <a:r>
              <a:rPr lang="en-US" sz="3600" i="1" dirty="0"/>
              <a:t>Why? </a:t>
            </a:r>
          </a:p>
          <a:p>
            <a:pPr marL="0" indent="0">
              <a:buNone/>
            </a:pPr>
            <a:r>
              <a:rPr lang="en-US" sz="3600" dirty="0"/>
              <a:t>People are Self-Interested (</a:t>
            </a:r>
            <a:r>
              <a:rPr lang="en-US" sz="3600" b="1" dirty="0"/>
              <a:t>Factions</a:t>
            </a:r>
            <a:r>
              <a:rPr lang="en-US" sz="3600" dirty="0"/>
              <a:t>)</a:t>
            </a:r>
          </a:p>
          <a:p>
            <a:pPr marL="0" indent="0">
              <a:buNone/>
            </a:pPr>
            <a:r>
              <a:rPr lang="en-US" sz="3600" dirty="0"/>
              <a:t>Country is quite large.</a:t>
            </a:r>
          </a:p>
          <a:p>
            <a:pPr marL="0" indent="0">
              <a:buNone/>
            </a:pPr>
            <a:endParaRPr lang="en-US" sz="4000" cap="small" dirty="0">
              <a:sym typeface="Wingdings" panose="05000000000000000000" pitchFamily="2" charset="2"/>
            </a:endParaRPr>
          </a:p>
          <a:p>
            <a:pPr marL="0" indent="0" algn="ctr">
              <a:buNone/>
            </a:pPr>
            <a:r>
              <a:rPr lang="en-US" sz="4000" b="1" cap="small" dirty="0">
                <a:solidFill>
                  <a:srgbClr val="00B050"/>
                </a:solidFill>
                <a:sym typeface="Wingdings" panose="05000000000000000000" pitchFamily="2" charset="2"/>
              </a:rPr>
              <a:t>Representative system </a:t>
            </a:r>
          </a:p>
          <a:p>
            <a:pPr marL="0" indent="0" algn="ctr">
              <a:buNone/>
            </a:pPr>
            <a:r>
              <a:rPr lang="en-US" sz="4000" b="1" cap="small" dirty="0">
                <a:solidFill>
                  <a:srgbClr val="00B050"/>
                </a:solidFill>
                <a:sym typeface="Wingdings" panose="05000000000000000000" pitchFamily="2" charset="2"/>
              </a:rPr>
              <a:t>Channels Self-Interest through elected politicians</a:t>
            </a:r>
          </a:p>
          <a:p>
            <a:pPr marL="0" indent="0">
              <a:buNone/>
            </a:pPr>
            <a:endParaRPr lang="en-US" sz="4000" cap="small" dirty="0"/>
          </a:p>
        </p:txBody>
      </p:sp>
    </p:spTree>
    <p:extLst>
      <p:ext uri="{BB962C8B-B14F-4D97-AF65-F5344CB8AC3E}">
        <p14:creationId xmlns:p14="http://schemas.microsoft.com/office/powerpoint/2010/main" val="1227029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20000"/>
              <a:lumOff val="80000"/>
            </a:schemeClr>
          </a:solidFill>
        </p:spPr>
        <p:txBody>
          <a:bodyPr/>
          <a:lstStyle/>
          <a:p>
            <a:r>
              <a:rPr lang="en-US" dirty="0"/>
              <a:t>2. Rejection of Monarchy</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3600" i="1" dirty="0"/>
              <a:t>Why? </a:t>
            </a:r>
          </a:p>
          <a:p>
            <a:pPr marL="0" indent="0">
              <a:buNone/>
            </a:pPr>
            <a:r>
              <a:rPr lang="en-US" sz="4000" cap="small" dirty="0">
                <a:sym typeface="Wingdings" panose="05000000000000000000" pitchFamily="2" charset="2"/>
              </a:rPr>
              <a:t>Revolutionary “Brexit”</a:t>
            </a:r>
          </a:p>
          <a:p>
            <a:pPr marL="0" indent="0">
              <a:buNone/>
            </a:pPr>
            <a:r>
              <a:rPr lang="en-US" sz="4000" cap="small" dirty="0">
                <a:sym typeface="Wingdings" panose="05000000000000000000" pitchFamily="2" charset="2"/>
              </a:rPr>
              <a:t>Prevent absolute gov’t control</a:t>
            </a:r>
          </a:p>
          <a:p>
            <a:pPr marL="0" indent="0">
              <a:buNone/>
            </a:pPr>
            <a:endParaRPr lang="en-US" sz="4000" cap="small" dirty="0"/>
          </a:p>
          <a:p>
            <a:pPr marL="0" indent="0">
              <a:buNone/>
            </a:pPr>
            <a:r>
              <a:rPr lang="en-US" sz="4000" b="1" cap="small" dirty="0">
                <a:solidFill>
                  <a:srgbClr val="00B050"/>
                </a:solidFill>
              </a:rPr>
              <a:t>“Consent of the Governed” (Democracy)</a:t>
            </a:r>
          </a:p>
        </p:txBody>
      </p:sp>
    </p:spTree>
    <p:extLst>
      <p:ext uri="{BB962C8B-B14F-4D97-AF65-F5344CB8AC3E}">
        <p14:creationId xmlns:p14="http://schemas.microsoft.com/office/powerpoint/2010/main" val="1945256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20000"/>
              <a:lumOff val="80000"/>
            </a:schemeClr>
          </a:solidFill>
        </p:spPr>
        <p:txBody>
          <a:bodyPr/>
          <a:lstStyle/>
          <a:p>
            <a:r>
              <a:rPr lang="en-US" dirty="0"/>
              <a:t>3. Limited Government</a:t>
            </a:r>
          </a:p>
        </p:txBody>
      </p:sp>
      <p:sp>
        <p:nvSpPr>
          <p:cNvPr id="3" name="Content Placeholder 2"/>
          <p:cNvSpPr>
            <a:spLocks noGrp="1"/>
          </p:cNvSpPr>
          <p:nvPr>
            <p:ph idx="1"/>
          </p:nvPr>
        </p:nvSpPr>
        <p:spPr>
          <a:xfrm>
            <a:off x="2942823" y="2182969"/>
            <a:ext cx="5845440" cy="3871936"/>
          </a:xfrm>
        </p:spPr>
        <p:txBody>
          <a:bodyPr>
            <a:normAutofit fontScale="92500" lnSpcReduction="20000"/>
          </a:bodyPr>
          <a:lstStyle/>
          <a:p>
            <a:pPr marL="0" indent="0">
              <a:buNone/>
            </a:pPr>
            <a:r>
              <a:rPr lang="en-US" sz="3600" i="1" dirty="0"/>
              <a:t>Why?</a:t>
            </a:r>
          </a:p>
          <a:p>
            <a:pPr marL="0" indent="0">
              <a:buNone/>
            </a:pPr>
            <a:r>
              <a:rPr lang="en-US" sz="3600" dirty="0"/>
              <a:t>Prevent tyranny</a:t>
            </a:r>
          </a:p>
          <a:p>
            <a:pPr marL="0" indent="0">
              <a:buNone/>
            </a:pPr>
            <a:r>
              <a:rPr lang="en-US" sz="3600" dirty="0"/>
              <a:t>Protect Economic Interests</a:t>
            </a:r>
          </a:p>
          <a:p>
            <a:pPr marL="0" indent="0">
              <a:buNone/>
            </a:pPr>
            <a:r>
              <a:rPr lang="en-US" sz="3600" dirty="0"/>
              <a:t>Low inequality</a:t>
            </a:r>
          </a:p>
          <a:p>
            <a:pPr marL="0" indent="0">
              <a:buNone/>
            </a:pPr>
            <a:endParaRPr lang="en-US" sz="3600" dirty="0"/>
          </a:p>
          <a:p>
            <a:pPr marL="0" indent="0">
              <a:buNone/>
            </a:pPr>
            <a:r>
              <a:rPr lang="en-US" sz="3600" b="1" dirty="0"/>
              <a:t>Balance: </a:t>
            </a:r>
          </a:p>
          <a:p>
            <a:pPr marL="0" indent="0">
              <a:buNone/>
            </a:pPr>
            <a:r>
              <a:rPr lang="en-US" sz="3600" b="1" dirty="0">
                <a:solidFill>
                  <a:srgbClr val="00B050"/>
                </a:solidFill>
              </a:rPr>
              <a:t>Free-trade &amp; Regulation</a:t>
            </a:r>
          </a:p>
          <a:p>
            <a:pPr marL="0" indent="0">
              <a:buNone/>
            </a:pPr>
            <a:r>
              <a:rPr lang="en-US" sz="3600" b="1" dirty="0">
                <a:solidFill>
                  <a:srgbClr val="00B050"/>
                </a:solidFill>
              </a:rPr>
              <a:t>Safeguards against gov’t</a:t>
            </a:r>
          </a:p>
        </p:txBody>
      </p:sp>
    </p:spTree>
    <p:extLst>
      <p:ext uri="{BB962C8B-B14F-4D97-AF65-F5344CB8AC3E}">
        <p14:creationId xmlns:p14="http://schemas.microsoft.com/office/powerpoint/2010/main" val="757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212" y="449966"/>
            <a:ext cx="5081833" cy="1325563"/>
          </a:xfrm>
          <a:solidFill>
            <a:schemeClr val="accent1">
              <a:lumMod val="20000"/>
              <a:lumOff val="80000"/>
            </a:schemeClr>
          </a:solidFill>
          <a:ln w="28575">
            <a:solidFill>
              <a:schemeClr val="tx1"/>
            </a:solidFill>
          </a:ln>
        </p:spPr>
        <p:txBody>
          <a:bodyPr/>
          <a:lstStyle/>
          <a:p>
            <a:r>
              <a:rPr lang="en-US" cap="small" dirty="0">
                <a:latin typeface="Arial" panose="020B0604020202020204" pitchFamily="34" charset="0"/>
                <a:cs typeface="Arial" panose="020B0604020202020204" pitchFamily="34" charset="0"/>
              </a:rPr>
              <a:t>The </a:t>
            </a:r>
            <a:r>
              <a:rPr lang="en-US" cap="small" dirty="0" smtClean="0">
                <a:latin typeface="Arial" panose="020B0604020202020204" pitchFamily="34" charset="0"/>
                <a:cs typeface="Arial" panose="020B0604020202020204" pitchFamily="34" charset="0"/>
              </a:rPr>
              <a:t>U.S Constitution</a:t>
            </a:r>
            <a:endParaRPr lang="en-US" cap="small"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16578" y="1910466"/>
            <a:ext cx="8120406" cy="4351338"/>
          </a:xfrm>
        </p:spPr>
        <p:txBody>
          <a:bodyPr>
            <a:normAutofit/>
          </a:bodyPr>
          <a:lstStyle/>
          <a:p>
            <a:pPr marL="0" indent="0">
              <a:buNone/>
            </a:pPr>
            <a:r>
              <a:rPr lang="en-US" dirty="0"/>
              <a:t>Some nations lack a formal, written constitution [e.g., United Kingdom]</a:t>
            </a:r>
          </a:p>
          <a:p>
            <a:pPr marL="0" indent="0">
              <a:buNone/>
            </a:pPr>
            <a:endParaRPr lang="en-US" dirty="0"/>
          </a:p>
          <a:p>
            <a:pPr marL="0" indent="0">
              <a:buNone/>
            </a:pPr>
            <a:r>
              <a:rPr lang="en-US" dirty="0"/>
              <a:t>O</a:t>
            </a:r>
            <a:r>
              <a:rPr lang="en-US" dirty="0" smtClean="0"/>
              <a:t>ldest </a:t>
            </a:r>
            <a:r>
              <a:rPr lang="en-US" dirty="0"/>
              <a:t>in </a:t>
            </a:r>
            <a:r>
              <a:rPr lang="en-US" dirty="0" smtClean="0"/>
              <a:t>world (c. 1789)</a:t>
            </a:r>
            <a:endParaRPr lang="en-US" dirty="0"/>
          </a:p>
          <a:p>
            <a:pPr marL="0" indent="0">
              <a:buNone/>
            </a:pPr>
            <a:endParaRPr lang="en-US" dirty="0"/>
          </a:p>
          <a:p>
            <a:pPr marL="0" indent="0">
              <a:buNone/>
            </a:pPr>
            <a:r>
              <a:rPr lang="en-US" i="1" dirty="0"/>
              <a:t>U.S. &amp; the World has changed a lot in 236 years…</a:t>
            </a:r>
          </a:p>
        </p:txBody>
      </p:sp>
    </p:spTree>
    <p:extLst>
      <p:ext uri="{BB962C8B-B14F-4D97-AF65-F5344CB8AC3E}">
        <p14:creationId xmlns:p14="http://schemas.microsoft.com/office/powerpoint/2010/main" val="1204084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20000"/>
              <a:lumOff val="80000"/>
            </a:schemeClr>
          </a:solidFill>
        </p:spPr>
        <p:txBody>
          <a:bodyPr/>
          <a:lstStyle/>
          <a:p>
            <a:r>
              <a:rPr lang="en-US" dirty="0"/>
              <a:t>Result:</a:t>
            </a:r>
          </a:p>
        </p:txBody>
      </p:sp>
      <p:sp>
        <p:nvSpPr>
          <p:cNvPr id="3" name="Content Placeholder 2"/>
          <p:cNvSpPr>
            <a:spLocks noGrp="1"/>
          </p:cNvSpPr>
          <p:nvPr>
            <p:ph idx="1"/>
          </p:nvPr>
        </p:nvSpPr>
        <p:spPr>
          <a:xfrm>
            <a:off x="2994338" y="2150771"/>
            <a:ext cx="5845440" cy="3871936"/>
          </a:xfrm>
        </p:spPr>
        <p:txBody>
          <a:bodyPr>
            <a:normAutofit/>
          </a:bodyPr>
          <a:lstStyle/>
          <a:p>
            <a:pPr marL="0" indent="0">
              <a:buNone/>
            </a:pPr>
            <a:r>
              <a:rPr lang="en-US" sz="3600" i="1" dirty="0"/>
              <a:t>Revised Constitution would reflect these 3 values</a:t>
            </a:r>
          </a:p>
          <a:p>
            <a:pPr marL="0" indent="0">
              <a:buNone/>
            </a:pPr>
            <a:endParaRPr lang="en-US" sz="3600" dirty="0"/>
          </a:p>
          <a:p>
            <a:pPr marL="0" indent="0">
              <a:buNone/>
            </a:pPr>
            <a:r>
              <a:rPr lang="en-US" sz="3600" dirty="0"/>
              <a:t>Division on other issues generate conflict and </a:t>
            </a:r>
            <a:r>
              <a:rPr lang="en-US" sz="3600" b="1" dirty="0"/>
              <a:t>factions</a:t>
            </a:r>
            <a:endParaRPr lang="en-US" sz="3600" dirty="0"/>
          </a:p>
          <a:p>
            <a:pPr marL="0" indent="0">
              <a:buNone/>
            </a:pPr>
            <a:endParaRPr lang="en-US" sz="3600" dirty="0"/>
          </a:p>
        </p:txBody>
      </p:sp>
    </p:spTree>
    <p:extLst>
      <p:ext uri="{BB962C8B-B14F-4D97-AF65-F5344CB8AC3E}">
        <p14:creationId xmlns:p14="http://schemas.microsoft.com/office/powerpoint/2010/main" val="1886150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20000"/>
              <a:lumOff val="80000"/>
            </a:schemeClr>
          </a:solidFill>
        </p:spPr>
        <p:txBody>
          <a:bodyPr/>
          <a:lstStyle/>
          <a:p>
            <a:r>
              <a:rPr lang="en-US" dirty="0"/>
              <a:t>Factions at the convention</a:t>
            </a:r>
          </a:p>
        </p:txBody>
      </p:sp>
      <p:sp>
        <p:nvSpPr>
          <p:cNvPr id="3" name="Content Placeholder 2"/>
          <p:cNvSpPr>
            <a:spLocks noGrp="1"/>
          </p:cNvSpPr>
          <p:nvPr>
            <p:ph sz="half" idx="1"/>
          </p:nvPr>
        </p:nvSpPr>
        <p:spPr>
          <a:ln w="25400">
            <a:solidFill>
              <a:schemeClr val="tx1"/>
            </a:solidFill>
          </a:ln>
        </p:spPr>
        <p:txBody>
          <a:bodyPr>
            <a:normAutofit/>
          </a:bodyPr>
          <a:lstStyle/>
          <a:p>
            <a:pPr marL="0" indent="0" algn="ctr">
              <a:buNone/>
            </a:pPr>
            <a:r>
              <a:rPr lang="en-US" b="1" u="sng" cap="small" dirty="0"/>
              <a:t>Federalists</a:t>
            </a:r>
          </a:p>
          <a:p>
            <a:pPr marL="0" indent="0" algn="ctr">
              <a:buNone/>
            </a:pPr>
            <a:r>
              <a:rPr lang="en-US" dirty="0"/>
              <a:t>Stronger </a:t>
            </a:r>
            <a:r>
              <a:rPr lang="en-US" i="1" dirty="0"/>
              <a:t>national/federal</a:t>
            </a:r>
            <a:r>
              <a:rPr lang="en-US" dirty="0"/>
              <a:t> Government</a:t>
            </a:r>
          </a:p>
          <a:p>
            <a:pPr marL="0" indent="0" algn="ctr">
              <a:buNone/>
            </a:pPr>
            <a:r>
              <a:rPr lang="en-US" altLang="en-US" dirty="0"/>
              <a:t>	</a:t>
            </a:r>
          </a:p>
          <a:p>
            <a:pPr marL="0" indent="0" algn="ctr">
              <a:buNone/>
            </a:pPr>
            <a:r>
              <a:rPr lang="en-US" altLang="en-US" i="1" dirty="0"/>
              <a:t>Concern</a:t>
            </a:r>
            <a:r>
              <a:rPr lang="en-US" altLang="en-US" dirty="0"/>
              <a:t>: </a:t>
            </a:r>
          </a:p>
          <a:p>
            <a:pPr marL="0" indent="0" algn="ctr">
              <a:buNone/>
            </a:pPr>
            <a:r>
              <a:rPr lang="en-US" altLang="en-US" dirty="0"/>
              <a:t>AOC did </a:t>
            </a:r>
            <a:r>
              <a:rPr lang="en-US" altLang="en-US" b="1" dirty="0"/>
              <a:t>not</a:t>
            </a:r>
            <a:r>
              <a:rPr lang="en-US" altLang="en-US" dirty="0"/>
              <a:t> provide enough power to the national government</a:t>
            </a:r>
          </a:p>
          <a:p>
            <a:pPr marL="0" indent="0">
              <a:buNone/>
            </a:pPr>
            <a:endParaRPr lang="en-US" cap="small" dirty="0"/>
          </a:p>
        </p:txBody>
      </p:sp>
      <p:sp>
        <p:nvSpPr>
          <p:cNvPr id="4" name="Content Placeholder 3"/>
          <p:cNvSpPr>
            <a:spLocks noGrp="1"/>
          </p:cNvSpPr>
          <p:nvPr>
            <p:ph sz="half" idx="2"/>
          </p:nvPr>
        </p:nvSpPr>
        <p:spPr>
          <a:ln w="25400">
            <a:solidFill>
              <a:schemeClr val="tx1"/>
            </a:solidFill>
          </a:ln>
        </p:spPr>
        <p:txBody>
          <a:bodyPr>
            <a:normAutofit/>
          </a:bodyPr>
          <a:lstStyle/>
          <a:p>
            <a:pPr marL="0" indent="0" algn="ctr">
              <a:buNone/>
            </a:pPr>
            <a:r>
              <a:rPr lang="en-US" b="1" u="sng" cap="small" dirty="0"/>
              <a:t>Antifederalists</a:t>
            </a:r>
            <a:endParaRPr lang="en-US" b="1" u="sng" dirty="0"/>
          </a:p>
          <a:p>
            <a:pPr marL="0" indent="0" algn="ctr">
              <a:buNone/>
            </a:pPr>
            <a:r>
              <a:rPr lang="en-US" dirty="0"/>
              <a:t>Stronger </a:t>
            </a:r>
            <a:r>
              <a:rPr lang="en-US" i="1" dirty="0"/>
              <a:t>state</a:t>
            </a:r>
            <a:r>
              <a:rPr lang="en-US" dirty="0"/>
              <a:t> governments</a:t>
            </a:r>
          </a:p>
          <a:p>
            <a:pPr marL="0" indent="0" algn="ctr">
              <a:buNone/>
            </a:pPr>
            <a:endParaRPr lang="en-US" altLang="en-US" dirty="0"/>
          </a:p>
          <a:p>
            <a:pPr marL="0" indent="0" algn="ctr">
              <a:buNone/>
            </a:pPr>
            <a:r>
              <a:rPr lang="en-US" altLang="en-US" i="1" dirty="0"/>
              <a:t>Concern</a:t>
            </a:r>
            <a:r>
              <a:rPr lang="en-US" altLang="en-US" dirty="0"/>
              <a:t>: </a:t>
            </a:r>
          </a:p>
          <a:p>
            <a:pPr marL="0" indent="0" algn="ctr">
              <a:buNone/>
            </a:pPr>
            <a:r>
              <a:rPr lang="en-US" altLang="en-US" dirty="0"/>
              <a:t>Fear of a all-powerful </a:t>
            </a:r>
            <a:r>
              <a:rPr lang="en-US" altLang="en-US" dirty="0" err="1"/>
              <a:t>nat’l</a:t>
            </a:r>
            <a:r>
              <a:rPr lang="en-US" altLang="en-US" dirty="0"/>
              <a:t> gov’t.</a:t>
            </a:r>
          </a:p>
          <a:p>
            <a:pPr marL="0" indent="0">
              <a:buNone/>
            </a:pPr>
            <a:endParaRPr lang="en-US" dirty="0"/>
          </a:p>
        </p:txBody>
      </p:sp>
    </p:spTree>
    <p:extLst>
      <p:ext uri="{BB962C8B-B14F-4D97-AF65-F5344CB8AC3E}">
        <p14:creationId xmlns:p14="http://schemas.microsoft.com/office/powerpoint/2010/main" val="329303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6716"/>
            <a:ext cx="10515600" cy="1325563"/>
          </a:xfrm>
          <a:solidFill>
            <a:schemeClr val="accent6">
              <a:lumMod val="20000"/>
              <a:lumOff val="80000"/>
            </a:schemeClr>
          </a:solidFill>
        </p:spPr>
        <p:txBody>
          <a:bodyPr/>
          <a:lstStyle/>
          <a:p>
            <a:r>
              <a:rPr lang="en-US" dirty="0"/>
              <a:t>Major </a:t>
            </a:r>
            <a:r>
              <a:rPr lang="en-US" u="sng" dirty="0"/>
              <a:t>Conflicts</a:t>
            </a:r>
            <a:r>
              <a:rPr lang="en-US" dirty="0"/>
              <a:t> at Convention</a:t>
            </a:r>
          </a:p>
        </p:txBody>
      </p:sp>
      <p:sp>
        <p:nvSpPr>
          <p:cNvPr id="3" name="Content Placeholder 2"/>
          <p:cNvSpPr>
            <a:spLocks noGrp="1"/>
          </p:cNvSpPr>
          <p:nvPr>
            <p:ph idx="1"/>
          </p:nvPr>
        </p:nvSpPr>
        <p:spPr>
          <a:xfrm>
            <a:off x="1355784" y="1820652"/>
            <a:ext cx="3338422" cy="4351338"/>
          </a:xfrm>
        </p:spPr>
        <p:txBody>
          <a:bodyPr>
            <a:normAutofit fontScale="92500" lnSpcReduction="20000"/>
          </a:bodyPr>
          <a:lstStyle/>
          <a:p>
            <a:pPr marL="0" indent="0" algn="r">
              <a:buNone/>
            </a:pPr>
            <a:r>
              <a:rPr lang="en-US" dirty="0"/>
              <a:t>Majority rule</a:t>
            </a:r>
          </a:p>
          <a:p>
            <a:pPr marL="0" indent="0" algn="r">
              <a:buNone/>
            </a:pPr>
            <a:endParaRPr lang="en-US" dirty="0"/>
          </a:p>
          <a:p>
            <a:pPr marL="0" indent="0" algn="r">
              <a:buNone/>
            </a:pPr>
            <a:r>
              <a:rPr lang="en-US" dirty="0"/>
              <a:t>Large states</a:t>
            </a:r>
          </a:p>
          <a:p>
            <a:pPr marL="0" indent="0" algn="r">
              <a:buNone/>
            </a:pPr>
            <a:endParaRPr lang="en-US" dirty="0"/>
          </a:p>
          <a:p>
            <a:pPr marL="0" indent="0" algn="r">
              <a:buNone/>
            </a:pPr>
            <a:r>
              <a:rPr lang="en-US" dirty="0"/>
              <a:t>Legislative power</a:t>
            </a:r>
          </a:p>
          <a:p>
            <a:pPr marL="0" indent="0" algn="r">
              <a:buNone/>
            </a:pPr>
            <a:endParaRPr lang="en-US" dirty="0"/>
          </a:p>
          <a:p>
            <a:pPr marL="0" indent="0" algn="r">
              <a:buNone/>
            </a:pPr>
            <a:r>
              <a:rPr lang="en-US" dirty="0"/>
              <a:t>National</a:t>
            </a:r>
          </a:p>
          <a:p>
            <a:pPr marL="0" indent="0" algn="r">
              <a:buNone/>
            </a:pPr>
            <a:endParaRPr lang="en-US" dirty="0"/>
          </a:p>
          <a:p>
            <a:pPr marL="0" indent="0" algn="r">
              <a:buNone/>
            </a:pPr>
            <a:r>
              <a:rPr lang="en-US" dirty="0"/>
              <a:t>Slave states</a:t>
            </a:r>
          </a:p>
        </p:txBody>
      </p:sp>
      <p:sp>
        <p:nvSpPr>
          <p:cNvPr id="4" name="Content Placeholder 2"/>
          <p:cNvSpPr txBox="1">
            <a:spLocks/>
          </p:cNvSpPr>
          <p:nvPr/>
        </p:nvSpPr>
        <p:spPr>
          <a:xfrm>
            <a:off x="6558951" y="1807473"/>
            <a:ext cx="4111924"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minority rights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Small States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executive power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State (and local) power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non-slave states</a:t>
            </a:r>
          </a:p>
        </p:txBody>
      </p:sp>
      <p:sp>
        <p:nvSpPr>
          <p:cNvPr id="5" name="TextBox 4"/>
          <p:cNvSpPr txBox="1"/>
          <p:nvPr/>
        </p:nvSpPr>
        <p:spPr>
          <a:xfrm>
            <a:off x="4799520" y="3338423"/>
            <a:ext cx="1654117" cy="923330"/>
          </a:xfrm>
          <a:prstGeom prst="rect">
            <a:avLst/>
          </a:prstGeom>
          <a:noFill/>
        </p:spPr>
        <p:txBody>
          <a:bodyPr wrap="square" rtlCol="0">
            <a:spAutoFit/>
          </a:bodyPr>
          <a:lstStyle/>
          <a:p>
            <a:pPr algn="ctr"/>
            <a:r>
              <a:rPr lang="en-US" sz="5400" dirty="0">
                <a:latin typeface="Arial" panose="020B0604020202020204" pitchFamily="34" charset="0"/>
                <a:cs typeface="Arial" panose="020B0604020202020204" pitchFamily="34" charset="0"/>
              </a:rPr>
              <a:t>VS</a:t>
            </a:r>
            <a:r>
              <a:rPr lang="en-US" sz="1600" dirty="0"/>
              <a:t>.</a:t>
            </a:r>
          </a:p>
        </p:txBody>
      </p:sp>
    </p:spTree>
    <p:extLst>
      <p:ext uri="{BB962C8B-B14F-4D97-AF65-F5344CB8AC3E}">
        <p14:creationId xmlns:p14="http://schemas.microsoft.com/office/powerpoint/2010/main" val="2441734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6716"/>
            <a:ext cx="10515600" cy="1325563"/>
          </a:xfrm>
          <a:solidFill>
            <a:schemeClr val="accent6">
              <a:lumMod val="20000"/>
              <a:lumOff val="80000"/>
            </a:schemeClr>
          </a:solidFill>
        </p:spPr>
        <p:txBody>
          <a:bodyPr/>
          <a:lstStyle/>
          <a:p>
            <a:r>
              <a:rPr lang="en-US" dirty="0"/>
              <a:t>Conflict &amp; Compromise = Politics</a:t>
            </a:r>
          </a:p>
        </p:txBody>
      </p:sp>
      <p:sp>
        <p:nvSpPr>
          <p:cNvPr id="3" name="Content Placeholder 2"/>
          <p:cNvSpPr>
            <a:spLocks noGrp="1"/>
          </p:cNvSpPr>
          <p:nvPr>
            <p:ph idx="1"/>
          </p:nvPr>
        </p:nvSpPr>
        <p:spPr>
          <a:xfrm>
            <a:off x="7204009" y="1855918"/>
            <a:ext cx="3338422" cy="3994157"/>
          </a:xfrm>
          <a:solidFill>
            <a:schemeClr val="accent5">
              <a:lumMod val="20000"/>
              <a:lumOff val="80000"/>
            </a:schemeClr>
          </a:solidFill>
        </p:spPr>
        <p:txBody>
          <a:bodyPr>
            <a:normAutofit/>
          </a:bodyPr>
          <a:lstStyle/>
          <a:p>
            <a:pPr marL="0" indent="0" algn="r">
              <a:buNone/>
            </a:pPr>
            <a:r>
              <a:rPr lang="en-US" dirty="0"/>
              <a:t>Provisions of Constitution a result of </a:t>
            </a:r>
            <a:r>
              <a:rPr lang="en-US" b="1" dirty="0"/>
              <a:t>political bargaining</a:t>
            </a:r>
          </a:p>
          <a:p>
            <a:pPr marL="0" indent="0" algn="r">
              <a:buNone/>
            </a:pPr>
            <a:endParaRPr lang="en-US" b="1" dirty="0"/>
          </a:p>
          <a:p>
            <a:pPr marL="0" indent="0" algn="r">
              <a:buNone/>
            </a:pPr>
            <a:r>
              <a:rPr lang="en-US" b="1" dirty="0"/>
              <a:t>NOT </a:t>
            </a:r>
            <a:r>
              <a:rPr lang="en-US" dirty="0"/>
              <a:t>a result of enlightened guidance</a:t>
            </a:r>
          </a:p>
        </p:txBody>
      </p:sp>
      <p:sp>
        <p:nvSpPr>
          <p:cNvPr id="4" name="Content Placeholder 2"/>
          <p:cNvSpPr txBox="1">
            <a:spLocks/>
          </p:cNvSpPr>
          <p:nvPr/>
        </p:nvSpPr>
        <p:spPr>
          <a:xfrm>
            <a:off x="1209844" y="1879666"/>
            <a:ext cx="3778147" cy="3970409"/>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a:t>Bargaining</a:t>
            </a:r>
            <a:r>
              <a:rPr lang="en-US" u="sng" dirty="0"/>
              <a:t> </a:t>
            </a:r>
            <a:r>
              <a:rPr lang="en-US" b="1" u="sng" dirty="0"/>
              <a:t>required </a:t>
            </a:r>
          </a:p>
          <a:p>
            <a:pPr marL="0" indent="0" algn="ctr">
              <a:buFont typeface="Arial" panose="020B0604020202020204" pitchFamily="34" charset="0"/>
              <a:buNone/>
            </a:pPr>
            <a:r>
              <a:rPr lang="en-US" b="1" dirty="0"/>
              <a:t>Why?</a:t>
            </a:r>
          </a:p>
          <a:p>
            <a:pPr marL="0" indent="0" algn="ctr">
              <a:buFont typeface="Arial" panose="020B0604020202020204" pitchFamily="34" charset="0"/>
              <a:buNone/>
            </a:pPr>
            <a:r>
              <a:rPr lang="en-US" dirty="0"/>
              <a:t> Overcome </a:t>
            </a:r>
          </a:p>
          <a:p>
            <a:pPr marL="0" indent="0" algn="ctr">
              <a:buFont typeface="Arial" panose="020B0604020202020204" pitchFamily="34" charset="0"/>
              <a:buNone/>
            </a:pPr>
            <a:r>
              <a:rPr lang="en-US" b="1" dirty="0"/>
              <a:t>CONFLICT</a:t>
            </a:r>
            <a:r>
              <a:rPr lang="en-US" dirty="0"/>
              <a:t> </a:t>
            </a:r>
          </a:p>
          <a:p>
            <a:pPr marL="0" indent="0" algn="ctr">
              <a:buFont typeface="Arial" panose="020B0604020202020204" pitchFamily="34" charset="0"/>
              <a:buNone/>
            </a:pPr>
            <a:r>
              <a:rPr lang="en-US" dirty="0"/>
              <a:t>and facilitate </a:t>
            </a:r>
            <a:r>
              <a:rPr lang="en-US" b="1" dirty="0"/>
              <a:t>COMPROMISE</a:t>
            </a:r>
          </a:p>
        </p:txBody>
      </p:sp>
      <p:sp>
        <p:nvSpPr>
          <p:cNvPr id="6" name="Arrow: Right 5"/>
          <p:cNvSpPr/>
          <p:nvPr/>
        </p:nvSpPr>
        <p:spPr>
          <a:xfrm>
            <a:off x="5464935" y="3315303"/>
            <a:ext cx="1262130" cy="10753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047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chemeClr val="accent6">
                  <a:lumMod val="5000"/>
                  <a:lumOff val="95000"/>
                </a:schemeClr>
              </a:gs>
              <a:gs pos="55000">
                <a:srgbClr val="E6F2DE"/>
              </a:gs>
              <a:gs pos="100000">
                <a:schemeClr val="accent6">
                  <a:lumMod val="30000"/>
                  <a:lumOff val="70000"/>
                </a:schemeClr>
              </a:gs>
            </a:gsLst>
            <a:lin ang="0" scaled="1"/>
            <a:tileRect/>
          </a:gradFill>
          <a:ln w="25400">
            <a:noFill/>
          </a:ln>
        </p:spPr>
        <p:txBody>
          <a:bodyPr/>
          <a:lstStyle/>
          <a:p>
            <a:r>
              <a:rPr lang="en-US" dirty="0"/>
              <a:t>Majority vs minority rights</a:t>
            </a:r>
          </a:p>
        </p:txBody>
      </p:sp>
      <p:sp>
        <p:nvSpPr>
          <p:cNvPr id="3" name="Content Placeholder 2"/>
          <p:cNvSpPr>
            <a:spLocks noGrp="1"/>
          </p:cNvSpPr>
          <p:nvPr>
            <p:ph idx="1"/>
          </p:nvPr>
        </p:nvSpPr>
        <p:spPr>
          <a:xfrm>
            <a:off x="2012111" y="1911889"/>
            <a:ext cx="8167777" cy="4351338"/>
          </a:xfrm>
        </p:spPr>
        <p:txBody>
          <a:bodyPr/>
          <a:lstStyle/>
          <a:p>
            <a:pPr marL="0" indent="0">
              <a:buNone/>
            </a:pPr>
            <a:r>
              <a:rPr lang="en-US" dirty="0"/>
              <a:t>Central problem for representative democracy: </a:t>
            </a:r>
          </a:p>
          <a:p>
            <a:pPr marL="0" indent="0">
              <a:buNone/>
            </a:pPr>
            <a:r>
              <a:rPr lang="en-US" b="1" dirty="0"/>
              <a:t>		protecting minority rights 			within a system of majority rule</a:t>
            </a:r>
          </a:p>
          <a:p>
            <a:pPr marL="0" indent="0">
              <a:buNone/>
            </a:pPr>
            <a:endParaRPr lang="en-US" dirty="0"/>
          </a:p>
          <a:p>
            <a:pPr marL="0" indent="0">
              <a:buNone/>
            </a:pPr>
            <a:r>
              <a:rPr lang="en-US" dirty="0"/>
              <a:t>Regional and economic minorities</a:t>
            </a:r>
          </a:p>
          <a:p>
            <a:pPr marL="0" indent="0">
              <a:buNone/>
            </a:pPr>
            <a:endParaRPr lang="en-US" dirty="0"/>
          </a:p>
        </p:txBody>
      </p:sp>
    </p:spTree>
    <p:extLst>
      <p:ext uri="{BB962C8B-B14F-4D97-AF65-F5344CB8AC3E}">
        <p14:creationId xmlns:p14="http://schemas.microsoft.com/office/powerpoint/2010/main" val="4255693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2743199"/>
            <a:ext cx="5181600" cy="3433763"/>
          </a:xfrm>
        </p:spPr>
        <p:txBody>
          <a:bodyPr>
            <a:normAutofit/>
          </a:bodyPr>
          <a:lstStyle/>
          <a:p>
            <a:pPr marL="0" indent="0">
              <a:buNone/>
            </a:pPr>
            <a:r>
              <a:rPr lang="en-US" b="1" dirty="0">
                <a:solidFill>
                  <a:srgbClr val="00B050"/>
                </a:solidFill>
              </a:rPr>
              <a:t>Easier</a:t>
            </a:r>
            <a:r>
              <a:rPr lang="en-US" dirty="0"/>
              <a:t> to avoid “</a:t>
            </a:r>
            <a:r>
              <a:rPr lang="en-US" b="1" dirty="0"/>
              <a:t>minority tyranny”</a:t>
            </a:r>
            <a:endParaRPr lang="en-US" dirty="0"/>
          </a:p>
          <a:p>
            <a:pPr marL="0" indent="0">
              <a:buNone/>
            </a:pPr>
            <a:r>
              <a:rPr lang="en-US" dirty="0">
                <a:sym typeface="Wingdings" panose="05000000000000000000" pitchFamily="2" charset="2"/>
              </a:rPr>
              <a:t>	</a:t>
            </a:r>
          </a:p>
          <a:p>
            <a:pPr marL="0" indent="0">
              <a:buNone/>
            </a:pPr>
            <a:r>
              <a:rPr lang="en-US" sz="2400" u="sng" dirty="0">
                <a:sym typeface="Wingdings" panose="05000000000000000000" pitchFamily="2" charset="2"/>
              </a:rPr>
              <a:t>Concern:</a:t>
            </a:r>
          </a:p>
          <a:p>
            <a:pPr marL="0" indent="0">
              <a:buNone/>
            </a:pPr>
            <a:r>
              <a:rPr lang="en-US" sz="2400" dirty="0"/>
              <a:t>Minority interest might be “drowned” by chorus of majority</a:t>
            </a:r>
          </a:p>
          <a:p>
            <a:pPr marL="0" indent="0">
              <a:buNone/>
            </a:pPr>
            <a:endParaRPr lang="en-US" dirty="0"/>
          </a:p>
        </p:txBody>
      </p:sp>
      <p:sp>
        <p:nvSpPr>
          <p:cNvPr id="4" name="Content Placeholder 3"/>
          <p:cNvSpPr>
            <a:spLocks noGrp="1"/>
          </p:cNvSpPr>
          <p:nvPr>
            <p:ph sz="half" idx="2"/>
          </p:nvPr>
        </p:nvSpPr>
        <p:spPr>
          <a:xfrm>
            <a:off x="6172200" y="2743199"/>
            <a:ext cx="5181600" cy="3433764"/>
          </a:xfrm>
        </p:spPr>
        <p:txBody>
          <a:bodyPr>
            <a:normAutofit/>
          </a:bodyPr>
          <a:lstStyle/>
          <a:p>
            <a:pPr marL="0" indent="0">
              <a:buNone/>
            </a:pPr>
            <a:r>
              <a:rPr lang="en-US" b="1" dirty="0">
                <a:solidFill>
                  <a:srgbClr val="FF0000"/>
                </a:solidFill>
              </a:rPr>
              <a:t>Harder</a:t>
            </a:r>
            <a:r>
              <a:rPr lang="en-US" dirty="0"/>
              <a:t> to avoid “</a:t>
            </a:r>
            <a:r>
              <a:rPr lang="en-US" b="1" dirty="0"/>
              <a:t>majority tyranny” </a:t>
            </a:r>
            <a:r>
              <a:rPr lang="en-US" dirty="0"/>
              <a:t>in a democracy:</a:t>
            </a:r>
          </a:p>
          <a:p>
            <a:pPr marL="0" indent="0">
              <a:buNone/>
            </a:pPr>
            <a:r>
              <a:rPr lang="en-US" dirty="0"/>
              <a:t>	</a:t>
            </a:r>
          </a:p>
          <a:p>
            <a:pPr marL="0" indent="0">
              <a:buNone/>
            </a:pPr>
            <a:r>
              <a:rPr lang="en-US" sz="2400" u="sng" dirty="0"/>
              <a:t>Concern: </a:t>
            </a:r>
          </a:p>
          <a:p>
            <a:pPr marL="0" indent="0">
              <a:buNone/>
            </a:pPr>
            <a:r>
              <a:rPr lang="en-US" sz="2400" dirty="0"/>
              <a:t>Majority may not produce the common good</a:t>
            </a:r>
          </a:p>
          <a:p>
            <a:pPr marL="0" indent="0">
              <a:buNone/>
            </a:pPr>
            <a:endParaRPr lang="en-US" dirty="0"/>
          </a:p>
        </p:txBody>
      </p:sp>
      <p:sp>
        <p:nvSpPr>
          <p:cNvPr id="5" name="Content Placeholder 2"/>
          <p:cNvSpPr txBox="1">
            <a:spLocks/>
          </p:cNvSpPr>
          <p:nvPr/>
        </p:nvSpPr>
        <p:spPr>
          <a:xfrm>
            <a:off x="2929387" y="1808372"/>
            <a:ext cx="6485626" cy="555266"/>
          </a:xfrm>
          <a:prstGeom prst="rect">
            <a:avLst/>
          </a:prstGeom>
          <a:ln w="254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u="sng" cap="small" dirty="0"/>
              <a:t>Democratic Capture</a:t>
            </a:r>
            <a:endParaRPr lang="en-US" altLang="en-US" dirty="0"/>
          </a:p>
          <a:p>
            <a:pPr marL="0" indent="0">
              <a:buFont typeface="Arial" panose="020B0604020202020204" pitchFamily="34" charset="0"/>
              <a:buNone/>
            </a:pPr>
            <a:endParaRPr lang="en-US" cap="small" dirty="0"/>
          </a:p>
        </p:txBody>
      </p:sp>
      <p:sp>
        <p:nvSpPr>
          <p:cNvPr id="8" name="Title 1"/>
          <p:cNvSpPr>
            <a:spLocks noGrp="1"/>
          </p:cNvSpPr>
          <p:nvPr>
            <p:ph type="title"/>
          </p:nvPr>
        </p:nvSpPr>
        <p:spPr>
          <a:gradFill flip="none" rotWithShape="1">
            <a:gsLst>
              <a:gs pos="0">
                <a:schemeClr val="accent6">
                  <a:lumMod val="5000"/>
                  <a:lumOff val="95000"/>
                </a:schemeClr>
              </a:gs>
              <a:gs pos="55000">
                <a:srgbClr val="E6F2DE"/>
              </a:gs>
              <a:gs pos="100000">
                <a:schemeClr val="accent6">
                  <a:lumMod val="30000"/>
                  <a:lumOff val="70000"/>
                </a:schemeClr>
              </a:gs>
            </a:gsLst>
            <a:lin ang="0" scaled="1"/>
            <a:tileRect/>
          </a:gradFill>
          <a:ln w="25400">
            <a:noFill/>
          </a:ln>
        </p:spPr>
        <p:txBody>
          <a:bodyPr/>
          <a:lstStyle/>
          <a:p>
            <a:r>
              <a:rPr lang="en-US" dirty="0"/>
              <a:t>Majority vs minority rights</a:t>
            </a:r>
          </a:p>
        </p:txBody>
      </p:sp>
    </p:spTree>
    <p:extLst>
      <p:ext uri="{BB962C8B-B14F-4D97-AF65-F5344CB8AC3E}">
        <p14:creationId xmlns:p14="http://schemas.microsoft.com/office/powerpoint/2010/main" val="1127042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52742"/>
            <a:ext cx="4104939" cy="2904565"/>
          </a:xfrm>
          <a:solidFill>
            <a:srgbClr val="FFC000"/>
          </a:solidFill>
          <a:ln w="25400">
            <a:solidFill>
              <a:schemeClr val="tx1"/>
            </a:solidFill>
          </a:ln>
        </p:spPr>
        <p:txBody>
          <a:bodyPr>
            <a:normAutofit fontScale="92500"/>
          </a:bodyPr>
          <a:lstStyle/>
          <a:p>
            <a:pPr marL="0" indent="0" algn="ctr">
              <a:buNone/>
            </a:pPr>
            <a:r>
              <a:rPr lang="en-US" b="1" dirty="0"/>
              <a:t>Key Issue</a:t>
            </a:r>
          </a:p>
          <a:p>
            <a:pPr marL="0" indent="0" algn="ctr">
              <a:buNone/>
            </a:pPr>
            <a:r>
              <a:rPr lang="en-US" dirty="0"/>
              <a:t>What are the “rules” [procedure] for sending Elected Representatives to the National Legislature?</a:t>
            </a:r>
          </a:p>
        </p:txBody>
      </p:sp>
      <p:sp>
        <p:nvSpPr>
          <p:cNvPr id="5" name="Title 1"/>
          <p:cNvSpPr>
            <a:spLocks noGrp="1"/>
          </p:cNvSpPr>
          <p:nvPr>
            <p:ph type="title"/>
          </p:nvPr>
        </p:nvSpPr>
        <p:spPr>
          <a:gradFill flip="none" rotWithShape="1">
            <a:gsLst>
              <a:gs pos="0">
                <a:schemeClr val="accent6">
                  <a:lumMod val="5000"/>
                  <a:lumOff val="95000"/>
                </a:schemeClr>
              </a:gs>
              <a:gs pos="55000">
                <a:srgbClr val="E6F2DE"/>
              </a:gs>
              <a:gs pos="100000">
                <a:schemeClr val="accent6">
                  <a:lumMod val="30000"/>
                  <a:lumOff val="70000"/>
                </a:schemeClr>
              </a:gs>
            </a:gsLst>
            <a:lin ang="0" scaled="1"/>
            <a:tileRect/>
          </a:gradFill>
          <a:ln w="25400">
            <a:noFill/>
          </a:ln>
        </p:spPr>
        <p:txBody>
          <a:bodyPr/>
          <a:lstStyle/>
          <a:p>
            <a:r>
              <a:rPr lang="en-US" dirty="0"/>
              <a:t>Small states vs. Large States</a:t>
            </a:r>
          </a:p>
        </p:txBody>
      </p:sp>
      <p:sp>
        <p:nvSpPr>
          <p:cNvPr id="6" name="Content Placeholder 2"/>
          <p:cNvSpPr txBox="1">
            <a:spLocks/>
          </p:cNvSpPr>
          <p:nvPr/>
        </p:nvSpPr>
        <p:spPr>
          <a:xfrm>
            <a:off x="5382053" y="2307515"/>
            <a:ext cx="5799827" cy="36176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Recall: </a:t>
            </a:r>
            <a:r>
              <a:rPr lang="en-US" b="1" dirty="0"/>
              <a:t>Republicanism</a:t>
            </a:r>
            <a:r>
              <a:rPr lang="en-US" dirty="0"/>
              <a:t> </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Elected Citizens make laws on behalf other citizens</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Legislature = Lawmaking Place (Congress!)</a:t>
            </a:r>
            <a:endParaRPr lang="en-US" dirty="0"/>
          </a:p>
        </p:txBody>
      </p:sp>
    </p:spTree>
    <p:extLst>
      <p:ext uri="{BB962C8B-B14F-4D97-AF65-F5344CB8AC3E}">
        <p14:creationId xmlns:p14="http://schemas.microsoft.com/office/powerpoint/2010/main" val="2051987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09037"/>
            <a:ext cx="3164457" cy="2487582"/>
          </a:xfrm>
          <a:solidFill>
            <a:srgbClr val="FF7C80"/>
          </a:solidFill>
          <a:ln w="25400">
            <a:solidFill>
              <a:schemeClr val="tx1"/>
            </a:solidFill>
          </a:ln>
        </p:spPr>
        <p:txBody>
          <a:bodyPr>
            <a:normAutofit lnSpcReduction="10000"/>
          </a:bodyPr>
          <a:lstStyle/>
          <a:p>
            <a:pPr marL="0" indent="0">
              <a:buNone/>
            </a:pPr>
            <a:r>
              <a:rPr lang="en-US" b="1" dirty="0"/>
              <a:t>Issue w/AOC:</a:t>
            </a:r>
          </a:p>
          <a:p>
            <a:pPr marL="0" indent="0" algn="ctr">
              <a:buNone/>
            </a:pPr>
            <a:r>
              <a:rPr lang="en-US" dirty="0"/>
              <a:t>Unanimous voting </a:t>
            </a:r>
            <a:r>
              <a:rPr lang="en-US" dirty="0">
                <a:sym typeface="Wingdings" panose="05000000000000000000" pitchFamily="2" charset="2"/>
              </a:rPr>
              <a:t>=</a:t>
            </a:r>
          </a:p>
          <a:p>
            <a:pPr marL="0" indent="0" algn="ctr">
              <a:buNone/>
            </a:pPr>
            <a:r>
              <a:rPr lang="en-US" b="1" dirty="0">
                <a:sym typeface="Wingdings" panose="05000000000000000000" pitchFamily="2" charset="2"/>
              </a:rPr>
              <a:t>minority tyranny</a:t>
            </a:r>
          </a:p>
          <a:p>
            <a:pPr marL="0" indent="0">
              <a:buNone/>
            </a:pPr>
            <a:endParaRPr lang="en-US" dirty="0">
              <a:sym typeface="Wingdings" panose="05000000000000000000" pitchFamily="2" charset="2"/>
            </a:endParaRPr>
          </a:p>
        </p:txBody>
      </p:sp>
      <p:sp>
        <p:nvSpPr>
          <p:cNvPr id="5" name="Title 1"/>
          <p:cNvSpPr>
            <a:spLocks noGrp="1"/>
          </p:cNvSpPr>
          <p:nvPr>
            <p:ph type="title"/>
          </p:nvPr>
        </p:nvSpPr>
        <p:spPr>
          <a:gradFill flip="none" rotWithShape="1">
            <a:gsLst>
              <a:gs pos="0">
                <a:schemeClr val="accent6">
                  <a:lumMod val="5000"/>
                  <a:lumOff val="95000"/>
                </a:schemeClr>
              </a:gs>
              <a:gs pos="55000">
                <a:srgbClr val="E6F2DE"/>
              </a:gs>
              <a:gs pos="100000">
                <a:schemeClr val="accent6">
                  <a:lumMod val="30000"/>
                  <a:lumOff val="70000"/>
                </a:schemeClr>
              </a:gs>
            </a:gsLst>
            <a:lin ang="0" scaled="1"/>
            <a:tileRect/>
          </a:gradFill>
          <a:ln w="25400">
            <a:noFill/>
          </a:ln>
        </p:spPr>
        <p:txBody>
          <a:bodyPr/>
          <a:lstStyle/>
          <a:p>
            <a:r>
              <a:rPr lang="en-US" dirty="0"/>
              <a:t>Small states vs. Large States</a:t>
            </a:r>
          </a:p>
        </p:txBody>
      </p:sp>
      <p:sp>
        <p:nvSpPr>
          <p:cNvPr id="6" name="Content Placeholder 2"/>
          <p:cNvSpPr txBox="1">
            <a:spLocks/>
          </p:cNvSpPr>
          <p:nvPr/>
        </p:nvSpPr>
        <p:spPr>
          <a:xfrm>
            <a:off x="5183037" y="2731398"/>
            <a:ext cx="5799827" cy="313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ym typeface="Wingdings" panose="05000000000000000000" pitchFamily="2" charset="2"/>
              </a:rPr>
              <a:t>Large states</a:t>
            </a:r>
            <a:r>
              <a:rPr lang="en-US" dirty="0">
                <a:sym typeface="Wingdings" panose="05000000000000000000" pitchFamily="2" charset="2"/>
              </a:rPr>
              <a:t>: representation based on population</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Small states</a:t>
            </a:r>
            <a:r>
              <a:rPr lang="en-US" dirty="0">
                <a:sym typeface="Wingdings" panose="05000000000000000000" pitchFamily="2" charset="2"/>
              </a:rPr>
              <a:t>: equal representation </a:t>
            </a:r>
            <a:endParaRPr lang="en-US" dirty="0"/>
          </a:p>
        </p:txBody>
      </p:sp>
    </p:spTree>
    <p:extLst>
      <p:ext uri="{BB962C8B-B14F-4D97-AF65-F5344CB8AC3E}">
        <p14:creationId xmlns:p14="http://schemas.microsoft.com/office/powerpoint/2010/main" val="4053298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a:bodyPr>
          <a:lstStyle/>
          <a:p>
            <a:r>
              <a:rPr lang="en-US" sz="3600" dirty="0"/>
              <a:t>Virginia Plan</a:t>
            </a:r>
          </a:p>
        </p:txBody>
      </p:sp>
      <p:sp>
        <p:nvSpPr>
          <p:cNvPr id="3" name="Content Placeholder 2"/>
          <p:cNvSpPr>
            <a:spLocks noGrp="1"/>
          </p:cNvSpPr>
          <p:nvPr>
            <p:ph sz="half" idx="2"/>
          </p:nvPr>
        </p:nvSpPr>
        <p:spPr/>
        <p:txBody>
          <a:bodyPr>
            <a:normAutofit/>
          </a:bodyPr>
          <a:lstStyle/>
          <a:p>
            <a:r>
              <a:rPr lang="en-US" sz="4000" dirty="0"/>
              <a:t>rep based on population</a:t>
            </a:r>
          </a:p>
          <a:p>
            <a:r>
              <a:rPr lang="en-US" sz="4000" dirty="0"/>
              <a:t>strong national government</a:t>
            </a:r>
          </a:p>
        </p:txBody>
      </p:sp>
      <p:sp>
        <p:nvSpPr>
          <p:cNvPr id="5" name="Text Placeholder 4"/>
          <p:cNvSpPr>
            <a:spLocks noGrp="1"/>
          </p:cNvSpPr>
          <p:nvPr>
            <p:ph type="body" sz="quarter" idx="3"/>
          </p:nvPr>
        </p:nvSpPr>
        <p:spPr/>
        <p:txBody>
          <a:bodyPr>
            <a:normAutofit/>
          </a:bodyPr>
          <a:lstStyle/>
          <a:p>
            <a:r>
              <a:rPr lang="en-US" sz="3600" dirty="0"/>
              <a:t>New Jersey Plan</a:t>
            </a:r>
          </a:p>
        </p:txBody>
      </p:sp>
      <p:sp>
        <p:nvSpPr>
          <p:cNvPr id="6" name="Content Placeholder 5"/>
          <p:cNvSpPr>
            <a:spLocks noGrp="1"/>
          </p:cNvSpPr>
          <p:nvPr>
            <p:ph sz="quarter" idx="4"/>
          </p:nvPr>
        </p:nvSpPr>
        <p:spPr/>
        <p:txBody>
          <a:bodyPr/>
          <a:lstStyle/>
          <a:p>
            <a:r>
              <a:rPr lang="en-US" sz="4000" dirty="0"/>
              <a:t>equal rep in national legislature</a:t>
            </a:r>
          </a:p>
          <a:p>
            <a:r>
              <a:rPr lang="en-US" sz="4000" dirty="0"/>
              <a:t>slightly weaker national government</a:t>
            </a:r>
          </a:p>
          <a:p>
            <a:endParaRPr lang="en-US" dirty="0"/>
          </a:p>
        </p:txBody>
      </p:sp>
      <p:sp>
        <p:nvSpPr>
          <p:cNvPr id="8" name="Title 1"/>
          <p:cNvSpPr>
            <a:spLocks noGrp="1"/>
          </p:cNvSpPr>
          <p:nvPr>
            <p:ph type="title"/>
          </p:nvPr>
        </p:nvSpPr>
        <p:spPr>
          <a:gradFill flip="none" rotWithShape="1">
            <a:gsLst>
              <a:gs pos="0">
                <a:schemeClr val="accent6">
                  <a:lumMod val="5000"/>
                  <a:lumOff val="95000"/>
                </a:schemeClr>
              </a:gs>
              <a:gs pos="55000">
                <a:srgbClr val="E6F2DE"/>
              </a:gs>
              <a:gs pos="100000">
                <a:schemeClr val="accent6">
                  <a:lumMod val="30000"/>
                  <a:lumOff val="70000"/>
                </a:schemeClr>
              </a:gs>
            </a:gsLst>
            <a:lin ang="0" scaled="1"/>
            <a:tileRect/>
          </a:gradFill>
          <a:ln w="25400">
            <a:noFill/>
          </a:ln>
        </p:spPr>
        <p:txBody>
          <a:bodyPr/>
          <a:lstStyle/>
          <a:p>
            <a:r>
              <a:rPr lang="en-US" dirty="0"/>
              <a:t>Small States vs. Large States</a:t>
            </a:r>
          </a:p>
        </p:txBody>
      </p:sp>
    </p:spTree>
    <p:extLst>
      <p:ext uri="{BB962C8B-B14F-4D97-AF65-F5344CB8AC3E}">
        <p14:creationId xmlns:p14="http://schemas.microsoft.com/office/powerpoint/2010/main" val="2801523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200" y="1889186"/>
            <a:ext cx="10125974" cy="4439182"/>
          </a:xfrm>
          <a:prstGeom prst="rect">
            <a:avLst/>
          </a:prstGeom>
        </p:spPr>
      </p:pic>
      <p:sp>
        <p:nvSpPr>
          <p:cNvPr id="7" name="Title 1"/>
          <p:cNvSpPr>
            <a:spLocks noGrp="1"/>
          </p:cNvSpPr>
          <p:nvPr>
            <p:ph type="title"/>
          </p:nvPr>
        </p:nvSpPr>
        <p:spPr>
          <a:gradFill flip="none" rotWithShape="1">
            <a:gsLst>
              <a:gs pos="0">
                <a:schemeClr val="accent6">
                  <a:lumMod val="5000"/>
                  <a:lumOff val="95000"/>
                </a:schemeClr>
              </a:gs>
              <a:gs pos="55000">
                <a:srgbClr val="E6F2DE"/>
              </a:gs>
              <a:gs pos="100000">
                <a:schemeClr val="accent6">
                  <a:lumMod val="30000"/>
                  <a:lumOff val="70000"/>
                </a:schemeClr>
              </a:gs>
            </a:gsLst>
            <a:lin ang="0" scaled="1"/>
            <a:tileRect/>
          </a:gradFill>
          <a:ln w="25400">
            <a:noFill/>
          </a:ln>
        </p:spPr>
        <p:txBody>
          <a:bodyPr/>
          <a:lstStyle/>
          <a:p>
            <a:r>
              <a:rPr lang="en-US" dirty="0"/>
              <a:t>Small States vs. Large States</a:t>
            </a:r>
          </a:p>
        </p:txBody>
      </p:sp>
    </p:spTree>
    <p:extLst>
      <p:ext uri="{BB962C8B-B14F-4D97-AF65-F5344CB8AC3E}">
        <p14:creationId xmlns:p14="http://schemas.microsoft.com/office/powerpoint/2010/main" val="592338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212" y="449966"/>
            <a:ext cx="5081833" cy="1325563"/>
          </a:xfrm>
          <a:solidFill>
            <a:schemeClr val="accent1">
              <a:lumMod val="20000"/>
              <a:lumOff val="80000"/>
            </a:schemeClr>
          </a:solidFill>
          <a:ln w="28575">
            <a:solidFill>
              <a:schemeClr val="tx1"/>
            </a:solidFill>
          </a:ln>
        </p:spPr>
        <p:txBody>
          <a:bodyPr/>
          <a:lstStyle/>
          <a:p>
            <a:r>
              <a:rPr lang="en-US" cap="small" dirty="0">
                <a:latin typeface="Arial" panose="020B0604020202020204" pitchFamily="34" charset="0"/>
                <a:cs typeface="Arial" panose="020B0604020202020204" pitchFamily="34" charset="0"/>
              </a:rPr>
              <a:t>Debate: Open to Interpretation?</a:t>
            </a:r>
          </a:p>
        </p:txBody>
      </p:sp>
      <p:sp>
        <p:nvSpPr>
          <p:cNvPr id="3" name="Content Placeholder 2"/>
          <p:cNvSpPr>
            <a:spLocks noGrp="1"/>
          </p:cNvSpPr>
          <p:nvPr>
            <p:ph idx="1"/>
          </p:nvPr>
        </p:nvSpPr>
        <p:spPr>
          <a:xfrm>
            <a:off x="2155967" y="2225040"/>
            <a:ext cx="8120406" cy="3110753"/>
          </a:xfrm>
        </p:spPr>
        <p:txBody>
          <a:bodyPr>
            <a:normAutofit fontScale="92500" lnSpcReduction="10000"/>
          </a:bodyPr>
          <a:lstStyle/>
          <a:p>
            <a:pPr marL="0" indent="0">
              <a:buNone/>
            </a:pPr>
            <a:r>
              <a:rPr lang="en-US" sz="3600" b="1" dirty="0"/>
              <a:t>Vague &amp; Brief</a:t>
            </a:r>
          </a:p>
          <a:p>
            <a:pPr marL="0" indent="0">
              <a:buNone/>
            </a:pPr>
            <a:endParaRPr lang="en-US" sz="3600" dirty="0" smtClean="0"/>
          </a:p>
          <a:p>
            <a:pPr marL="0" indent="0">
              <a:buNone/>
            </a:pPr>
            <a:r>
              <a:rPr lang="en-US" sz="3600" dirty="0" smtClean="0"/>
              <a:t>~ 8200 </a:t>
            </a:r>
            <a:r>
              <a:rPr lang="en-US" sz="3600" dirty="0"/>
              <a:t>words</a:t>
            </a:r>
          </a:p>
          <a:p>
            <a:pPr marL="0" indent="0">
              <a:buNone/>
            </a:pPr>
            <a:endParaRPr lang="en-US" sz="3600" dirty="0" smtClean="0"/>
          </a:p>
          <a:p>
            <a:pPr marL="0" indent="0">
              <a:buNone/>
            </a:pPr>
            <a:r>
              <a:rPr lang="en-US" sz="3600" dirty="0" smtClean="0"/>
              <a:t>Not </a:t>
            </a:r>
            <a:r>
              <a:rPr lang="en-US" sz="3600" dirty="0"/>
              <a:t>very specific about how the government </a:t>
            </a:r>
            <a:r>
              <a:rPr lang="en-US" sz="3600" i="1" dirty="0"/>
              <a:t>should</a:t>
            </a:r>
            <a:r>
              <a:rPr lang="en-US" sz="3600" dirty="0"/>
              <a:t> operate.</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8398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sz="3900" b="1" dirty="0"/>
              <a:t>Compromise: “Great Compromise”</a:t>
            </a:r>
            <a:r>
              <a:rPr lang="en-US" b="1" dirty="0"/>
              <a:t> </a:t>
            </a:r>
          </a:p>
          <a:p>
            <a:pPr marL="0" indent="0">
              <a:buNone/>
            </a:pPr>
            <a:r>
              <a:rPr lang="en-US" b="1" dirty="0"/>
              <a:t>	</a:t>
            </a:r>
          </a:p>
          <a:p>
            <a:pPr marL="0" indent="0">
              <a:buNone/>
            </a:pPr>
            <a:r>
              <a:rPr lang="en-US" b="1" dirty="0"/>
              <a:t>	</a:t>
            </a:r>
            <a:r>
              <a:rPr lang="en-US" i="1" dirty="0"/>
              <a:t>Bicameral </a:t>
            </a:r>
            <a:r>
              <a:rPr lang="en-US" dirty="0"/>
              <a:t>legislature: Senate and House</a:t>
            </a:r>
          </a:p>
          <a:p>
            <a:pPr marL="0" indent="0">
              <a:buNone/>
            </a:pPr>
            <a:endParaRPr lang="en-US" dirty="0"/>
          </a:p>
          <a:p>
            <a:pPr marL="0" indent="0">
              <a:buNone/>
            </a:pPr>
            <a:r>
              <a:rPr lang="en-US" dirty="0"/>
              <a:t>	House rep based on population</a:t>
            </a:r>
          </a:p>
          <a:p>
            <a:pPr marL="0" indent="0">
              <a:buNone/>
            </a:pPr>
            <a:endParaRPr lang="en-US" dirty="0"/>
          </a:p>
          <a:p>
            <a:pPr marL="0" indent="0">
              <a:buNone/>
            </a:pPr>
            <a:r>
              <a:rPr lang="en-US" dirty="0"/>
              <a:t>	Senate rep equal (2 per state)</a:t>
            </a:r>
          </a:p>
          <a:p>
            <a:pPr marL="0" indent="0">
              <a:buNone/>
            </a:pPr>
            <a:endParaRPr lang="en-US" dirty="0"/>
          </a:p>
          <a:p>
            <a:pPr marL="0" indent="0">
              <a:buNone/>
            </a:pPr>
            <a:r>
              <a:rPr lang="en-US" dirty="0"/>
              <a:t>	</a:t>
            </a:r>
          </a:p>
        </p:txBody>
      </p:sp>
      <p:sp>
        <p:nvSpPr>
          <p:cNvPr id="5" name="Title 1"/>
          <p:cNvSpPr>
            <a:spLocks noGrp="1"/>
          </p:cNvSpPr>
          <p:nvPr>
            <p:ph type="title"/>
          </p:nvPr>
        </p:nvSpPr>
        <p:spPr>
          <a:gradFill flip="none" rotWithShape="1">
            <a:gsLst>
              <a:gs pos="0">
                <a:schemeClr val="accent6">
                  <a:lumMod val="5000"/>
                  <a:lumOff val="95000"/>
                </a:schemeClr>
              </a:gs>
              <a:gs pos="55000">
                <a:srgbClr val="E6F2DE"/>
              </a:gs>
              <a:gs pos="100000">
                <a:schemeClr val="accent6">
                  <a:lumMod val="30000"/>
                  <a:lumOff val="70000"/>
                </a:schemeClr>
              </a:gs>
            </a:gsLst>
            <a:lin ang="0" scaled="1"/>
            <a:tileRect/>
          </a:gradFill>
          <a:ln w="25400">
            <a:noFill/>
          </a:ln>
        </p:spPr>
        <p:txBody>
          <a:bodyPr/>
          <a:lstStyle/>
          <a:p>
            <a:r>
              <a:rPr lang="en-US" dirty="0"/>
              <a:t>Small States vs. Large States</a:t>
            </a:r>
          </a:p>
        </p:txBody>
      </p:sp>
    </p:spTree>
    <p:extLst>
      <p:ext uri="{BB962C8B-B14F-4D97-AF65-F5344CB8AC3E}">
        <p14:creationId xmlns:p14="http://schemas.microsoft.com/office/powerpoint/2010/main" val="2348015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accent6">
                  <a:lumMod val="5000"/>
                  <a:lumOff val="95000"/>
                </a:schemeClr>
              </a:gs>
              <a:gs pos="55000">
                <a:srgbClr val="E6F2DE"/>
              </a:gs>
              <a:gs pos="100000">
                <a:schemeClr val="accent6">
                  <a:lumMod val="30000"/>
                  <a:lumOff val="70000"/>
                </a:schemeClr>
              </a:gs>
            </a:gsLst>
            <a:lin ang="0" scaled="1"/>
          </a:gradFill>
        </p:spPr>
        <p:txBody>
          <a:bodyPr/>
          <a:lstStyle/>
          <a:p>
            <a:r>
              <a:rPr lang="en-US" dirty="0"/>
              <a:t>Legislative vs. Executive power</a:t>
            </a:r>
          </a:p>
        </p:txBody>
      </p:sp>
      <p:sp>
        <p:nvSpPr>
          <p:cNvPr id="3" name="Content Placeholder 2"/>
          <p:cNvSpPr>
            <a:spLocks noGrp="1"/>
          </p:cNvSpPr>
          <p:nvPr>
            <p:ph idx="1"/>
          </p:nvPr>
        </p:nvSpPr>
        <p:spPr>
          <a:xfrm>
            <a:off x="5115464" y="1837427"/>
            <a:ext cx="6238336" cy="4339536"/>
          </a:xfrm>
        </p:spPr>
        <p:txBody>
          <a:bodyPr>
            <a:normAutofit/>
          </a:bodyPr>
          <a:lstStyle/>
          <a:p>
            <a:pPr marL="0" indent="0">
              <a:buNone/>
            </a:pPr>
            <a:endParaRPr lang="en-US" dirty="0"/>
          </a:p>
          <a:p>
            <a:pPr marL="0" indent="0" algn="ctr">
              <a:buNone/>
            </a:pPr>
            <a:r>
              <a:rPr lang="en-US" b="1" u="sng" dirty="0"/>
              <a:t>Compromise:</a:t>
            </a:r>
          </a:p>
          <a:p>
            <a:pPr marL="0" indent="0">
              <a:buNone/>
            </a:pPr>
            <a:r>
              <a:rPr lang="en-US" b="1" dirty="0"/>
              <a:t>Veto</a:t>
            </a:r>
            <a:r>
              <a:rPr lang="en-US" dirty="0"/>
              <a:t> power gives President a significant role in lawmaking</a:t>
            </a:r>
          </a:p>
          <a:p>
            <a:pPr marL="0" indent="0">
              <a:buNone/>
            </a:pPr>
            <a:endParaRPr lang="en-US" dirty="0"/>
          </a:p>
          <a:p>
            <a:pPr marL="0" indent="0">
              <a:buNone/>
            </a:pPr>
            <a:r>
              <a:rPr lang="en-US" b="1" dirty="0"/>
              <a:t>Flexibility</a:t>
            </a:r>
            <a:r>
              <a:rPr lang="en-US" dirty="0"/>
              <a:t> (prerogative powers) vs </a:t>
            </a:r>
            <a:r>
              <a:rPr lang="en-US" b="1" dirty="0"/>
              <a:t>restraint</a:t>
            </a:r>
            <a:r>
              <a:rPr lang="en-US" dirty="0"/>
              <a:t> (enumerated powers)</a:t>
            </a:r>
          </a:p>
          <a:p>
            <a:pPr marL="0" indent="0">
              <a:buNone/>
            </a:pPr>
            <a:endParaRPr lang="en-US" dirty="0"/>
          </a:p>
        </p:txBody>
      </p:sp>
      <p:sp>
        <p:nvSpPr>
          <p:cNvPr id="4" name="Rectangle 3"/>
          <p:cNvSpPr/>
          <p:nvPr/>
        </p:nvSpPr>
        <p:spPr>
          <a:xfrm>
            <a:off x="838200" y="1929703"/>
            <a:ext cx="3887637" cy="4154984"/>
          </a:xfrm>
          <a:prstGeom prst="rect">
            <a:avLst/>
          </a:prstGeom>
          <a:solidFill>
            <a:srgbClr val="FFC000"/>
          </a:solidFill>
        </p:spPr>
        <p:txBody>
          <a:bodyPr wrap="square">
            <a:spAutoFit/>
          </a:bodyPr>
          <a:lstStyle/>
          <a:p>
            <a:pPr algn="ctr"/>
            <a:r>
              <a:rPr lang="en-US" sz="2400" b="1" dirty="0">
                <a:latin typeface="Arial" panose="020B0604020202020204" pitchFamily="34" charset="0"/>
                <a:cs typeface="Arial" panose="020B0604020202020204" pitchFamily="34" charset="0"/>
              </a:rPr>
              <a:t>Key Issues:</a:t>
            </a:r>
          </a:p>
          <a:p>
            <a:pPr algn="ctr"/>
            <a:r>
              <a:rPr lang="en-US" sz="2400" dirty="0">
                <a:latin typeface="Arial" panose="020B0604020202020204" pitchFamily="34" charset="0"/>
                <a:cs typeface="Arial" panose="020B0604020202020204" pitchFamily="34" charset="0"/>
              </a:rPr>
              <a:t>Should the President be involved in lawmaking? </a:t>
            </a:r>
          </a:p>
          <a:p>
            <a:pPr algn="ct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Who or what will ENFORCE or CARRY OUT the laws?</a:t>
            </a:r>
          </a:p>
          <a:p>
            <a:pPr algn="ct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How do you stop a President from becoming a king?</a:t>
            </a:r>
          </a:p>
        </p:txBody>
      </p:sp>
    </p:spTree>
    <p:extLst>
      <p:ext uri="{BB962C8B-B14F-4D97-AF65-F5344CB8AC3E}">
        <p14:creationId xmlns:p14="http://schemas.microsoft.com/office/powerpoint/2010/main" val="402225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694" y="1825625"/>
            <a:ext cx="3949460" cy="1052333"/>
          </a:xfrm>
          <a:gradFill>
            <a:gsLst>
              <a:gs pos="0">
                <a:schemeClr val="accent6">
                  <a:lumMod val="5000"/>
                  <a:lumOff val="95000"/>
                </a:schemeClr>
              </a:gs>
              <a:gs pos="55000">
                <a:srgbClr val="E6F2DE"/>
              </a:gs>
              <a:gs pos="100000">
                <a:schemeClr val="accent6">
                  <a:lumMod val="30000"/>
                  <a:lumOff val="70000"/>
                </a:schemeClr>
              </a:gs>
            </a:gsLst>
            <a:lin ang="0" scaled="1"/>
          </a:gradFill>
        </p:spPr>
        <p:txBody>
          <a:bodyPr>
            <a:normAutofit fontScale="90000"/>
          </a:bodyPr>
          <a:lstStyle/>
          <a:p>
            <a:r>
              <a:rPr lang="en-US" dirty="0"/>
              <a:t>Choosing the President</a:t>
            </a:r>
          </a:p>
        </p:txBody>
      </p:sp>
      <p:sp>
        <p:nvSpPr>
          <p:cNvPr id="3" name="Content Placeholder 2"/>
          <p:cNvSpPr>
            <a:spLocks noGrp="1"/>
          </p:cNvSpPr>
          <p:nvPr>
            <p:ph idx="1"/>
          </p:nvPr>
        </p:nvSpPr>
        <p:spPr>
          <a:xfrm>
            <a:off x="803694" y="3039036"/>
            <a:ext cx="4268537" cy="2748578"/>
          </a:xfrm>
          <a:solidFill>
            <a:srgbClr val="FFC000"/>
          </a:solidFill>
        </p:spPr>
        <p:txBody>
          <a:bodyPr>
            <a:normAutofit fontScale="40000" lnSpcReduction="20000"/>
          </a:bodyPr>
          <a:lstStyle/>
          <a:p>
            <a:pPr marL="0" indent="0" algn="ctr">
              <a:buNone/>
            </a:pPr>
            <a:r>
              <a:rPr lang="en-US" sz="5900" b="1" dirty="0"/>
              <a:t>Key Issues</a:t>
            </a:r>
          </a:p>
          <a:p>
            <a:pPr marL="0" indent="0" algn="ctr">
              <a:buNone/>
            </a:pPr>
            <a:r>
              <a:rPr lang="en-US" sz="5900" dirty="0"/>
              <a:t>How should the President be selected? </a:t>
            </a:r>
          </a:p>
          <a:p>
            <a:pPr marL="0" indent="0" algn="ctr">
              <a:buNone/>
            </a:pPr>
            <a:r>
              <a:rPr lang="en-US" sz="5900" dirty="0"/>
              <a:t>By popular vote or by “wise” statesmen? </a:t>
            </a:r>
          </a:p>
          <a:p>
            <a:pPr marL="0" indent="0" algn="ctr">
              <a:buNone/>
            </a:pPr>
            <a:r>
              <a:rPr lang="en-US" sz="5900" dirty="0"/>
              <a:t>Who is the President accountable to?</a:t>
            </a:r>
          </a:p>
          <a:p>
            <a:pPr marL="0" indent="0">
              <a:buNone/>
            </a:pPr>
            <a:r>
              <a:rPr lang="en-US" sz="2400" b="1" dirty="0"/>
              <a:t>	</a:t>
            </a:r>
          </a:p>
        </p:txBody>
      </p:sp>
      <p:sp>
        <p:nvSpPr>
          <p:cNvPr id="4" name="Rectangle 3"/>
          <p:cNvSpPr/>
          <p:nvPr/>
        </p:nvSpPr>
        <p:spPr>
          <a:xfrm>
            <a:off x="6598024" y="1825625"/>
            <a:ext cx="4111214" cy="3539430"/>
          </a:xfrm>
          <a:prstGeom prst="rect">
            <a:avLst/>
          </a:prstGeom>
        </p:spPr>
        <p:txBody>
          <a:bodyPr wrap="square">
            <a:spAutoFit/>
          </a:bodyPr>
          <a:lstStyle/>
          <a:p>
            <a:pPr algn="ctr"/>
            <a:r>
              <a:rPr lang="en-US" sz="3200" cap="small" dirty="0"/>
              <a:t>“What Can We Use as a Model?”</a:t>
            </a:r>
          </a:p>
          <a:p>
            <a:endParaRPr lang="en-US" sz="3200" b="1" dirty="0"/>
          </a:p>
          <a:p>
            <a:r>
              <a:rPr lang="en-US" sz="3200" b="1" dirty="0"/>
              <a:t>Parliamentary? “No.”</a:t>
            </a:r>
          </a:p>
          <a:p>
            <a:endParaRPr lang="en-US" sz="3200" b="1" dirty="0"/>
          </a:p>
          <a:p>
            <a:r>
              <a:rPr lang="en-US" sz="3200" b="1" dirty="0"/>
              <a:t>Direct election by people? “No.”</a:t>
            </a:r>
          </a:p>
        </p:txBody>
      </p:sp>
    </p:spTree>
    <p:extLst>
      <p:ext uri="{BB962C8B-B14F-4D97-AF65-F5344CB8AC3E}">
        <p14:creationId xmlns:p14="http://schemas.microsoft.com/office/powerpoint/2010/main" val="2141735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55080" y="1178644"/>
            <a:ext cx="6324600" cy="4351338"/>
          </a:xfrm>
        </p:spPr>
        <p:txBody>
          <a:bodyPr>
            <a:normAutofit fontScale="85000" lnSpcReduction="20000"/>
          </a:bodyPr>
          <a:lstStyle/>
          <a:p>
            <a:pPr marL="0" indent="0" algn="ctr">
              <a:buNone/>
            </a:pPr>
            <a:r>
              <a:rPr lang="en-US" b="1" u="sng" dirty="0"/>
              <a:t>Compromise: </a:t>
            </a:r>
          </a:p>
          <a:p>
            <a:pPr marL="0" indent="0" algn="ctr">
              <a:buNone/>
            </a:pPr>
            <a:r>
              <a:rPr lang="en-US" b="1" u="sng" cap="small" dirty="0"/>
              <a:t>The Electoral College</a:t>
            </a:r>
          </a:p>
          <a:p>
            <a:pPr marL="0" indent="0">
              <a:buNone/>
            </a:pPr>
            <a:endParaRPr lang="en-US" b="1" dirty="0"/>
          </a:p>
          <a:p>
            <a:pPr marL="0" indent="0" algn="ctr">
              <a:buNone/>
            </a:pPr>
            <a:r>
              <a:rPr lang="en-US" b="1" dirty="0"/>
              <a:t>“The People” do not elect the President</a:t>
            </a:r>
          </a:p>
          <a:p>
            <a:pPr marL="0" indent="0">
              <a:buNone/>
            </a:pPr>
            <a:endParaRPr lang="en-US" dirty="0"/>
          </a:p>
          <a:p>
            <a:pPr marL="0" indent="0">
              <a:buNone/>
            </a:pPr>
            <a:r>
              <a:rPr lang="en-US" dirty="0"/>
              <a:t>State committees (</a:t>
            </a:r>
            <a:r>
              <a:rPr lang="en-US" b="1" dirty="0"/>
              <a:t>electors)</a:t>
            </a:r>
            <a:r>
              <a:rPr lang="en-US" dirty="0"/>
              <a:t> casts a vote</a:t>
            </a:r>
          </a:p>
          <a:p>
            <a:pPr marL="0" indent="0">
              <a:buNone/>
            </a:pPr>
            <a:endParaRPr lang="en-US" dirty="0"/>
          </a:p>
          <a:p>
            <a:pPr marL="0" indent="0">
              <a:buNone/>
            </a:pPr>
            <a:r>
              <a:rPr lang="en-US" dirty="0"/>
              <a:t>Size of committee determined by population of each state</a:t>
            </a:r>
          </a:p>
          <a:p>
            <a:pPr marL="0" indent="0">
              <a:buNone/>
            </a:pPr>
            <a:endParaRPr lang="en-US" dirty="0"/>
          </a:p>
        </p:txBody>
      </p:sp>
      <p:sp>
        <p:nvSpPr>
          <p:cNvPr id="4" name="Title 1"/>
          <p:cNvSpPr txBox="1">
            <a:spLocks/>
          </p:cNvSpPr>
          <p:nvPr/>
        </p:nvSpPr>
        <p:spPr>
          <a:xfrm>
            <a:off x="803694" y="1825625"/>
            <a:ext cx="3949460" cy="1052333"/>
          </a:xfrm>
          <a:prstGeom prst="rect">
            <a:avLst/>
          </a:prstGeom>
          <a:gradFill>
            <a:gsLst>
              <a:gs pos="0">
                <a:schemeClr val="accent6">
                  <a:lumMod val="5000"/>
                  <a:lumOff val="95000"/>
                </a:schemeClr>
              </a:gs>
              <a:gs pos="55000">
                <a:srgbClr val="E6F2DE"/>
              </a:gs>
              <a:gs pos="100000">
                <a:schemeClr val="accent6">
                  <a:lumMod val="30000"/>
                  <a:lumOff val="70000"/>
                </a:schemeClr>
              </a:gs>
            </a:gsLst>
            <a:lin ang="0" scaled="1"/>
          </a:gradFill>
          <a:ln>
            <a:noFill/>
          </a:ln>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kern="1200" cap="small" baseline="0">
                <a:solidFill>
                  <a:schemeClr val="tx1"/>
                </a:solidFill>
                <a:latin typeface="Arial" panose="020B0604020202020204" pitchFamily="34" charset="0"/>
                <a:ea typeface="+mj-ea"/>
                <a:cs typeface="Arial" panose="020B0604020202020204" pitchFamily="34" charset="0"/>
              </a:defRPr>
            </a:lvl1pPr>
          </a:lstStyle>
          <a:p>
            <a:r>
              <a:rPr lang="en-US"/>
              <a:t>Choosing the President</a:t>
            </a:r>
            <a:endParaRPr lang="en-US" dirty="0"/>
          </a:p>
        </p:txBody>
      </p:sp>
    </p:spTree>
    <p:extLst>
      <p:ext uri="{BB962C8B-B14F-4D97-AF65-F5344CB8AC3E}">
        <p14:creationId xmlns:p14="http://schemas.microsoft.com/office/powerpoint/2010/main" val="684176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545347" cy="1325563"/>
          </a:xfrm>
          <a:gradFill>
            <a:gsLst>
              <a:gs pos="0">
                <a:schemeClr val="accent6">
                  <a:lumMod val="5000"/>
                  <a:lumOff val="95000"/>
                </a:schemeClr>
              </a:gs>
              <a:gs pos="55000">
                <a:srgbClr val="E6F2DE"/>
              </a:gs>
              <a:gs pos="100000">
                <a:schemeClr val="accent6">
                  <a:lumMod val="30000"/>
                  <a:lumOff val="70000"/>
                </a:schemeClr>
              </a:gs>
            </a:gsLst>
            <a:lin ang="0" scaled="1"/>
          </a:gradFill>
        </p:spPr>
        <p:txBody>
          <a:bodyPr/>
          <a:lstStyle/>
          <a:p>
            <a:r>
              <a:rPr lang="en-US" dirty="0"/>
              <a:t>Electoral College</a:t>
            </a:r>
          </a:p>
        </p:txBody>
      </p:sp>
      <p:pic>
        <p:nvPicPr>
          <p:cNvPr id="1026" name="Picture 2" descr="http://rationalwiki.org/w/images/5/51/PopWinnerLosesElecVot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3335201"/>
            <a:ext cx="9388417" cy="309265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dirty="0"/>
              <a:t>Serve as a “check” on popular vote</a:t>
            </a:r>
          </a:p>
          <a:p>
            <a:pPr marL="0" indent="0">
              <a:buFont typeface="Arial" panose="020B0604020202020204" pitchFamily="34" charset="0"/>
              <a:buNone/>
            </a:pPr>
            <a:endParaRPr lang="en-US" sz="2800" dirty="0"/>
          </a:p>
          <a:p>
            <a:pPr marL="0" indent="0">
              <a:buFont typeface="Arial" panose="020B0604020202020204" pitchFamily="34" charset="0"/>
              <a:buNone/>
            </a:pPr>
            <a:r>
              <a:rPr lang="en-US" sz="2800" dirty="0"/>
              <a:t>“An instrument of political parties”</a:t>
            </a:r>
          </a:p>
        </p:txBody>
      </p:sp>
    </p:spTree>
    <p:extLst>
      <p:ext uri="{BB962C8B-B14F-4D97-AF65-F5344CB8AC3E}">
        <p14:creationId xmlns:p14="http://schemas.microsoft.com/office/powerpoint/2010/main" val="462577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accent6">
                  <a:lumMod val="5000"/>
                  <a:lumOff val="95000"/>
                </a:schemeClr>
              </a:gs>
              <a:gs pos="55000">
                <a:srgbClr val="E6F2DE"/>
              </a:gs>
              <a:gs pos="100000">
                <a:schemeClr val="accent6">
                  <a:lumMod val="30000"/>
                  <a:lumOff val="70000"/>
                </a:schemeClr>
              </a:gs>
            </a:gsLst>
            <a:lin ang="0" scaled="1"/>
          </a:gradFill>
        </p:spPr>
        <p:txBody>
          <a:bodyPr/>
          <a:lstStyle/>
          <a:p>
            <a:r>
              <a:rPr lang="en-US" dirty="0"/>
              <a:t>National vs. State/Local power</a:t>
            </a:r>
          </a:p>
        </p:txBody>
      </p:sp>
      <p:sp>
        <p:nvSpPr>
          <p:cNvPr id="3" name="Content Placeholder 2"/>
          <p:cNvSpPr>
            <a:spLocks noGrp="1"/>
          </p:cNvSpPr>
          <p:nvPr>
            <p:ph idx="1"/>
          </p:nvPr>
        </p:nvSpPr>
        <p:spPr>
          <a:xfrm>
            <a:off x="5481020" y="1825625"/>
            <a:ext cx="5872779" cy="4351338"/>
          </a:xfrm>
        </p:spPr>
        <p:txBody>
          <a:bodyPr>
            <a:normAutofit/>
          </a:bodyPr>
          <a:lstStyle/>
          <a:p>
            <a:pPr marL="0" indent="0">
              <a:buNone/>
            </a:pPr>
            <a:r>
              <a:rPr lang="en-US" b="1" cap="small" dirty="0"/>
              <a:t>Compromise: FEDERALISM</a:t>
            </a:r>
          </a:p>
          <a:p>
            <a:pPr marL="0" indent="0">
              <a:buNone/>
            </a:pPr>
            <a:r>
              <a:rPr lang="en-US" altLang="en-US" i="1" dirty="0"/>
              <a:t>Division of power between local, state, and national government</a:t>
            </a:r>
          </a:p>
          <a:p>
            <a:pPr marL="0" indent="0">
              <a:buNone/>
            </a:pPr>
            <a:endParaRPr lang="en-US" altLang="en-US" i="1" dirty="0"/>
          </a:p>
          <a:p>
            <a:pPr marL="0" indent="0">
              <a:buNone/>
            </a:pPr>
            <a:r>
              <a:rPr lang="en-US" altLang="en-US" b="1" dirty="0"/>
              <a:t>Reserved Powers</a:t>
            </a:r>
          </a:p>
          <a:p>
            <a:pPr marL="0" indent="0">
              <a:buNone/>
            </a:pPr>
            <a:endParaRPr lang="en-US" altLang="en-US" b="1" dirty="0"/>
          </a:p>
          <a:p>
            <a:pPr marL="0" indent="0">
              <a:buNone/>
            </a:pPr>
            <a:r>
              <a:rPr lang="en-US" altLang="en-US" b="1" dirty="0"/>
              <a:t>National Supremacy clause</a:t>
            </a:r>
            <a:endParaRPr lang="en-US" cap="small" dirty="0"/>
          </a:p>
        </p:txBody>
      </p:sp>
      <p:sp>
        <p:nvSpPr>
          <p:cNvPr id="5" name="Content Placeholder 2"/>
          <p:cNvSpPr txBox="1">
            <a:spLocks/>
          </p:cNvSpPr>
          <p:nvPr/>
        </p:nvSpPr>
        <p:spPr>
          <a:xfrm>
            <a:off x="1281952" y="2689412"/>
            <a:ext cx="3182471" cy="2499846"/>
          </a:xfrm>
          <a:prstGeom prst="rect">
            <a:avLst/>
          </a:prstGeom>
          <a:solidFill>
            <a:srgbClr val="FFC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cap="small" dirty="0"/>
              <a:t>Key Issues:</a:t>
            </a:r>
          </a:p>
          <a:p>
            <a:pPr marL="0" indent="0" algn="ctr">
              <a:buFont typeface="Arial" panose="020B0604020202020204" pitchFamily="34" charset="0"/>
              <a:buNone/>
            </a:pPr>
            <a:r>
              <a:rPr lang="en-US" cap="small" dirty="0"/>
              <a:t>What do we do with the states?</a:t>
            </a:r>
          </a:p>
          <a:p>
            <a:pPr marL="0" indent="0">
              <a:buFont typeface="Arial" panose="020B0604020202020204" pitchFamily="34" charset="0"/>
              <a:buNone/>
            </a:pPr>
            <a:endParaRPr lang="en-US" cap="small" dirty="0"/>
          </a:p>
          <a:p>
            <a:pPr marL="0" indent="0">
              <a:buFont typeface="Arial" panose="020B0604020202020204" pitchFamily="34" charset="0"/>
              <a:buNone/>
            </a:pPr>
            <a:endParaRPr lang="en-US" cap="small" dirty="0"/>
          </a:p>
        </p:txBody>
      </p:sp>
    </p:spTree>
    <p:extLst>
      <p:ext uri="{BB962C8B-B14F-4D97-AF65-F5344CB8AC3E}">
        <p14:creationId xmlns:p14="http://schemas.microsoft.com/office/powerpoint/2010/main" val="2712613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accent6">
                  <a:lumMod val="5000"/>
                  <a:lumOff val="95000"/>
                </a:schemeClr>
              </a:gs>
              <a:gs pos="55000">
                <a:srgbClr val="E6F2DE"/>
              </a:gs>
              <a:gs pos="100000">
                <a:schemeClr val="accent6">
                  <a:lumMod val="30000"/>
                  <a:lumOff val="70000"/>
                </a:schemeClr>
              </a:gs>
            </a:gsLst>
            <a:lin ang="0" scaled="1"/>
          </a:gradFill>
        </p:spPr>
        <p:txBody>
          <a:bodyPr/>
          <a:lstStyle/>
          <a:p>
            <a:r>
              <a:rPr lang="en-US" dirty="0"/>
              <a:t>Slave states vs. Non-Slave</a:t>
            </a:r>
          </a:p>
        </p:txBody>
      </p:sp>
      <p:sp>
        <p:nvSpPr>
          <p:cNvPr id="3" name="Content Placeholder 2"/>
          <p:cNvSpPr>
            <a:spLocks noGrp="1"/>
          </p:cNvSpPr>
          <p:nvPr>
            <p:ph idx="1"/>
          </p:nvPr>
        </p:nvSpPr>
        <p:spPr>
          <a:xfrm>
            <a:off x="6423284" y="1825625"/>
            <a:ext cx="4930515" cy="4351338"/>
          </a:xfrm>
          <a:solidFill>
            <a:srgbClr val="FFC000"/>
          </a:solidFill>
        </p:spPr>
        <p:txBody>
          <a:bodyPr>
            <a:normAutofit/>
          </a:bodyPr>
          <a:lstStyle/>
          <a:p>
            <a:pPr marL="0" indent="0" algn="ctr">
              <a:buNone/>
            </a:pPr>
            <a:r>
              <a:rPr lang="en-US" b="1" dirty="0"/>
              <a:t>Key Issue</a:t>
            </a:r>
          </a:p>
          <a:p>
            <a:pPr marL="0" indent="0" algn="ctr">
              <a:buNone/>
            </a:pPr>
            <a:r>
              <a:rPr lang="en-US" dirty="0"/>
              <a:t>Should the US abolish slavery?</a:t>
            </a:r>
          </a:p>
          <a:p>
            <a:pPr marL="0" indent="0" algn="ctr">
              <a:buNone/>
            </a:pPr>
            <a:endParaRPr lang="en-US" dirty="0"/>
          </a:p>
          <a:p>
            <a:pPr marL="0" indent="0" algn="ctr">
              <a:buNone/>
            </a:pPr>
            <a:r>
              <a:rPr lang="en-US" dirty="0"/>
              <a:t>Are slaves people or property? – how to decide representation and taxation.</a:t>
            </a:r>
          </a:p>
          <a:p>
            <a:pPr marL="0" indent="0" algn="ctr">
              <a:buNone/>
            </a:pPr>
            <a:endParaRPr lang="en-US" b="1" dirty="0"/>
          </a:p>
          <a:p>
            <a:pPr marL="0" indent="0" algn="ctr">
              <a:buNone/>
            </a:pPr>
            <a:endParaRPr lang="en-US" dirty="0"/>
          </a:p>
          <a:p>
            <a:pPr marL="0" indent="0" algn="ctr">
              <a:buNone/>
            </a:pPr>
            <a:endParaRPr lang="en-US" dirty="0"/>
          </a:p>
        </p:txBody>
      </p:sp>
      <p:pic>
        <p:nvPicPr>
          <p:cNvPr id="4" name="Picture 2" descr="A sketch shows a room with men in suits looking at a platform with a slave family at the top. Another man in a suit stands on the stairs to the platform with his left hand raised and a short stick in that han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357" y="1825624"/>
            <a:ext cx="5883561" cy="454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086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accent6">
                  <a:lumMod val="5000"/>
                  <a:lumOff val="95000"/>
                </a:schemeClr>
              </a:gs>
              <a:gs pos="55000">
                <a:srgbClr val="E6F2DE"/>
              </a:gs>
              <a:gs pos="100000">
                <a:schemeClr val="accent6">
                  <a:lumMod val="30000"/>
                  <a:lumOff val="70000"/>
                </a:schemeClr>
              </a:gs>
            </a:gsLst>
            <a:lin ang="0" scaled="1"/>
          </a:gradFill>
        </p:spPr>
        <p:txBody>
          <a:bodyPr/>
          <a:lstStyle/>
          <a:p>
            <a:r>
              <a:rPr lang="en-US" dirty="0"/>
              <a:t>Slave states vs. Non-Slave</a:t>
            </a:r>
          </a:p>
        </p:txBody>
      </p:sp>
      <p:sp>
        <p:nvSpPr>
          <p:cNvPr id="3" name="Content Placeholder 2"/>
          <p:cNvSpPr>
            <a:spLocks noGrp="1"/>
          </p:cNvSpPr>
          <p:nvPr>
            <p:ph idx="1"/>
          </p:nvPr>
        </p:nvSpPr>
        <p:spPr>
          <a:xfrm>
            <a:off x="1742738" y="1841761"/>
            <a:ext cx="9008633" cy="4351338"/>
          </a:xfrm>
        </p:spPr>
        <p:txBody>
          <a:bodyPr>
            <a:normAutofit fontScale="85000" lnSpcReduction="10000"/>
          </a:bodyPr>
          <a:lstStyle/>
          <a:p>
            <a:pPr marL="0" indent="0">
              <a:buNone/>
            </a:pPr>
            <a:r>
              <a:rPr lang="en-US" b="1" i="1" u="sng" dirty="0"/>
              <a:t>Slavery as a bargaining tool, not a moral question</a:t>
            </a:r>
          </a:p>
          <a:p>
            <a:pPr marL="0" indent="0">
              <a:buNone/>
            </a:pPr>
            <a:endParaRPr lang="en-US" b="1" dirty="0"/>
          </a:p>
          <a:p>
            <a:pPr marL="0" indent="0">
              <a:buNone/>
            </a:pPr>
            <a:r>
              <a:rPr lang="en-US" b="1" dirty="0">
                <a:sym typeface="Wingdings" panose="05000000000000000000" pitchFamily="2" charset="2"/>
              </a:rPr>
              <a:t></a:t>
            </a:r>
            <a:r>
              <a:rPr lang="en-US" b="1" dirty="0"/>
              <a:t>Three-fifths Compromise</a:t>
            </a:r>
          </a:p>
          <a:p>
            <a:pPr marL="0" indent="0">
              <a:buNone/>
            </a:pPr>
            <a:r>
              <a:rPr lang="en-US" b="1" dirty="0">
                <a:sym typeface="Wingdings" panose="05000000000000000000" pitchFamily="2" charset="2"/>
              </a:rPr>
              <a:t>	</a:t>
            </a:r>
            <a:r>
              <a:rPr lang="en-US" dirty="0">
                <a:sym typeface="Wingdings" panose="05000000000000000000" pitchFamily="2" charset="2"/>
              </a:rPr>
              <a:t>Slaves would count as 3/5 of a person for purposes 	of determining taxation &amp; representation </a:t>
            </a:r>
          </a:p>
          <a:p>
            <a:pPr marL="0" indent="0">
              <a:buNone/>
            </a:pPr>
            <a:endParaRPr lang="en-US" b="1" dirty="0">
              <a:sym typeface="Wingdings" panose="05000000000000000000" pitchFamily="2" charset="2"/>
            </a:endParaRPr>
          </a:p>
          <a:p>
            <a:pPr marL="0" indent="0">
              <a:buNone/>
            </a:pPr>
            <a:r>
              <a:rPr lang="en-US" b="1" dirty="0">
                <a:sym typeface="Wingdings" panose="05000000000000000000" pitchFamily="2" charset="2"/>
              </a:rPr>
              <a:t>(S) Fugitive Slave Clause   (N) Easier to pass taxes</a:t>
            </a:r>
          </a:p>
          <a:p>
            <a:pPr marL="0" indent="0">
              <a:buNone/>
            </a:pPr>
            <a:endParaRPr lang="en-US" b="1" dirty="0">
              <a:sym typeface="Wingdings" panose="05000000000000000000" pitchFamily="2" charset="2"/>
            </a:endParaRPr>
          </a:p>
          <a:p>
            <a:pPr marL="0" indent="0">
              <a:buNone/>
            </a:pPr>
            <a:r>
              <a:rPr lang="en-US" dirty="0">
                <a:sym typeface="Wingdings" panose="05000000000000000000" pitchFamily="2" charset="2"/>
              </a:rPr>
              <a:t>Slavery</a:t>
            </a:r>
            <a:r>
              <a:rPr lang="en-US" b="1" dirty="0">
                <a:sym typeface="Wingdings" panose="05000000000000000000" pitchFamily="2" charset="2"/>
              </a:rPr>
              <a:t> </a:t>
            </a:r>
            <a:r>
              <a:rPr lang="en-US" b="1" i="1" dirty="0">
                <a:sym typeface="Wingdings" panose="05000000000000000000" pitchFamily="2" charset="2"/>
              </a:rPr>
              <a:t>legally </a:t>
            </a:r>
            <a:r>
              <a:rPr lang="en-US" dirty="0">
                <a:sym typeface="Wingdings" panose="05000000000000000000" pitchFamily="2" charset="2"/>
              </a:rPr>
              <a:t>closed from discussion until 1808</a:t>
            </a:r>
            <a:endParaRPr lang="en-US" b="1" dirty="0">
              <a:sym typeface="Wingdings" panose="05000000000000000000" pitchFamily="2" charset="2"/>
            </a:endParaRPr>
          </a:p>
        </p:txBody>
      </p:sp>
    </p:spTree>
    <p:extLst>
      <p:ext uri="{BB962C8B-B14F-4D97-AF65-F5344CB8AC3E}">
        <p14:creationId xmlns:p14="http://schemas.microsoft.com/office/powerpoint/2010/main" val="3155530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332" y="2615481"/>
            <a:ext cx="2879785" cy="1311126"/>
          </a:xfrm>
          <a:solidFill>
            <a:srgbClr val="FFFF00">
              <a:alpha val="50000"/>
            </a:srgbClr>
          </a:solidFill>
        </p:spPr>
        <p:txBody>
          <a:bodyPr/>
          <a:lstStyle/>
          <a:p>
            <a:pPr algn="ctr"/>
            <a:r>
              <a:rPr lang="en-US" dirty="0"/>
              <a:t>Question</a:t>
            </a:r>
          </a:p>
        </p:txBody>
      </p:sp>
      <p:sp>
        <p:nvSpPr>
          <p:cNvPr id="3" name="Content Placeholder 2"/>
          <p:cNvSpPr>
            <a:spLocks noGrp="1"/>
          </p:cNvSpPr>
          <p:nvPr>
            <p:ph idx="1"/>
          </p:nvPr>
        </p:nvSpPr>
        <p:spPr>
          <a:xfrm>
            <a:off x="4339086" y="365125"/>
            <a:ext cx="7014713" cy="5811838"/>
          </a:xfrm>
        </p:spPr>
        <p:txBody>
          <a:bodyPr/>
          <a:lstStyle/>
          <a:p>
            <a:pPr marL="0" indent="0" algn="ctr">
              <a:buNone/>
            </a:pPr>
            <a:r>
              <a:rPr lang="en-US" dirty="0"/>
              <a:t>Some observers of the Philadelphia Convention argue that the authors of the Constitution failed their country by failing to outlaw slavery in 1787. Others claim that the Constitution would never have been ratified if slavery had not remained legal. </a:t>
            </a:r>
          </a:p>
          <a:p>
            <a:pPr marL="0" indent="0" algn="ctr">
              <a:buNone/>
            </a:pPr>
            <a:endParaRPr lang="en-US" dirty="0"/>
          </a:p>
          <a:p>
            <a:pPr marL="0" indent="0" algn="ctr">
              <a:buNone/>
            </a:pPr>
            <a:r>
              <a:rPr lang="en-US" b="1" dirty="0"/>
              <a:t>What do you think? Did the framers of the Constitution fail or did they do the best they could, given the circumstances?</a:t>
            </a:r>
          </a:p>
          <a:p>
            <a:pPr marL="0" indent="0">
              <a:buNone/>
            </a:pPr>
            <a:endParaRPr lang="en-US" dirty="0"/>
          </a:p>
        </p:txBody>
      </p:sp>
    </p:spTree>
    <p:extLst>
      <p:ext uri="{BB962C8B-B14F-4D97-AF65-F5344CB8AC3E}">
        <p14:creationId xmlns:p14="http://schemas.microsoft.com/office/powerpoint/2010/main" val="1494427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accent6">
                  <a:lumMod val="5000"/>
                  <a:lumOff val="95000"/>
                </a:schemeClr>
              </a:gs>
              <a:gs pos="55000">
                <a:srgbClr val="E6F2DE"/>
              </a:gs>
              <a:gs pos="100000">
                <a:schemeClr val="accent6">
                  <a:lumMod val="30000"/>
                  <a:lumOff val="70000"/>
                </a:schemeClr>
              </a:gs>
            </a:gsLst>
            <a:lin ang="0" scaled="1"/>
          </a:gradFill>
        </p:spPr>
        <p:txBody>
          <a:bodyPr/>
          <a:lstStyle/>
          <a:p>
            <a:r>
              <a:rPr lang="en-US" dirty="0"/>
              <a:t>Ratification: Making it the law</a:t>
            </a:r>
          </a:p>
        </p:txBody>
      </p:sp>
      <p:sp>
        <p:nvSpPr>
          <p:cNvPr id="3" name="Content Placeholder 2"/>
          <p:cNvSpPr>
            <a:spLocks noGrp="1"/>
          </p:cNvSpPr>
          <p:nvPr>
            <p:ph idx="1"/>
          </p:nvPr>
        </p:nvSpPr>
        <p:spPr/>
        <p:txBody>
          <a:bodyPr/>
          <a:lstStyle/>
          <a:p>
            <a:pPr marL="0" indent="0">
              <a:buNone/>
            </a:pPr>
            <a:r>
              <a:rPr lang="en-US" b="1" dirty="0"/>
              <a:t>Supermajority</a:t>
            </a:r>
            <a:r>
              <a:rPr lang="en-US" dirty="0"/>
              <a:t>: 9 states only, not all</a:t>
            </a:r>
          </a:p>
          <a:p>
            <a:pPr marL="0" indent="0">
              <a:buNone/>
            </a:pPr>
            <a:endParaRPr lang="en-US" dirty="0"/>
          </a:p>
          <a:p>
            <a:pPr marL="0" indent="0">
              <a:buNone/>
            </a:pPr>
            <a:r>
              <a:rPr lang="en-US" b="1" dirty="0"/>
              <a:t>The Bill of Rights</a:t>
            </a:r>
          </a:p>
          <a:p>
            <a:pPr marL="0" indent="0">
              <a:buNone/>
            </a:pPr>
            <a:r>
              <a:rPr lang="en-US" b="1" dirty="0"/>
              <a:t>	</a:t>
            </a:r>
            <a:r>
              <a:rPr lang="en-US" b="1" dirty="0">
                <a:sym typeface="Wingdings" panose="05000000000000000000" pitchFamily="2" charset="2"/>
              </a:rPr>
              <a:t></a:t>
            </a:r>
            <a:r>
              <a:rPr lang="en-US" dirty="0">
                <a:sym typeface="Wingdings" panose="05000000000000000000" pitchFamily="2" charset="2"/>
              </a:rPr>
              <a:t>First 10 Amendments</a:t>
            </a:r>
            <a:endParaRPr lang="en-US" dirty="0"/>
          </a:p>
          <a:p>
            <a:pPr marL="0" indent="0">
              <a:buNone/>
            </a:pPr>
            <a:r>
              <a:rPr lang="en-US" b="1" dirty="0"/>
              <a:t>	</a:t>
            </a:r>
            <a:r>
              <a:rPr lang="en-US" b="1" dirty="0">
                <a:sym typeface="Wingdings" panose="05000000000000000000" pitchFamily="2" charset="2"/>
              </a:rPr>
              <a:t></a:t>
            </a:r>
            <a:r>
              <a:rPr lang="en-US" dirty="0"/>
              <a:t>protect individual rights and liberties</a:t>
            </a:r>
          </a:p>
          <a:p>
            <a:pPr marL="0" indent="0">
              <a:buNone/>
            </a:pPr>
            <a:r>
              <a:rPr lang="en-US" b="1" dirty="0"/>
              <a:t>	</a:t>
            </a:r>
            <a:r>
              <a:rPr lang="en-US" b="1" dirty="0">
                <a:sym typeface="Wingdings" panose="05000000000000000000" pitchFamily="2" charset="2"/>
              </a:rPr>
              <a:t></a:t>
            </a:r>
            <a:r>
              <a:rPr lang="en-US" dirty="0">
                <a:sym typeface="Wingdings" panose="05000000000000000000" pitchFamily="2" charset="2"/>
              </a:rPr>
              <a:t>secure votes from uncertain states</a:t>
            </a:r>
            <a:endParaRPr lang="en-US" b="1" dirty="0"/>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259385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212" y="449966"/>
            <a:ext cx="5081833" cy="1325563"/>
          </a:xfrm>
          <a:solidFill>
            <a:schemeClr val="accent1">
              <a:lumMod val="20000"/>
              <a:lumOff val="80000"/>
            </a:schemeClr>
          </a:solidFill>
          <a:ln w="28575">
            <a:solidFill>
              <a:schemeClr val="tx1"/>
            </a:solidFill>
          </a:ln>
        </p:spPr>
        <p:txBody>
          <a:bodyPr/>
          <a:lstStyle/>
          <a:p>
            <a:r>
              <a:rPr lang="en-US" cap="small" dirty="0">
                <a:latin typeface="Arial" panose="020B0604020202020204" pitchFamily="34" charset="0"/>
                <a:cs typeface="Arial" panose="020B0604020202020204" pitchFamily="34" charset="0"/>
              </a:rPr>
              <a:t>Debate: Open to Interpretation?</a:t>
            </a:r>
          </a:p>
        </p:txBody>
      </p:sp>
      <p:sp>
        <p:nvSpPr>
          <p:cNvPr id="3" name="Content Placeholder 2"/>
          <p:cNvSpPr>
            <a:spLocks noGrp="1"/>
          </p:cNvSpPr>
          <p:nvPr>
            <p:ph idx="1"/>
          </p:nvPr>
        </p:nvSpPr>
        <p:spPr>
          <a:xfrm>
            <a:off x="2155967" y="2545167"/>
            <a:ext cx="8120406" cy="2790626"/>
          </a:xfrm>
        </p:spPr>
        <p:txBody>
          <a:bodyPr/>
          <a:lstStyle/>
          <a:p>
            <a:pPr marL="0" indent="0">
              <a:buNone/>
            </a:pPr>
            <a:r>
              <a:rPr lang="en-US" sz="3600" b="1" dirty="0"/>
              <a:t>Durable</a:t>
            </a:r>
          </a:p>
          <a:p>
            <a:r>
              <a:rPr lang="en-US" sz="3600" dirty="0"/>
              <a:t>Amended 27 times; first 10 in 1791.  </a:t>
            </a:r>
          </a:p>
          <a:p>
            <a:r>
              <a:rPr lang="en-US" sz="3600" dirty="0"/>
              <a:t>Only 17 amendments have been made since</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9555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20000"/>
              <a:lumOff val="80000"/>
            </a:schemeClr>
          </a:solidFill>
        </p:spPr>
        <p:txBody>
          <a:bodyPr/>
          <a:lstStyle/>
          <a:p>
            <a:r>
              <a:rPr lang="en-US" dirty="0" smtClean="0"/>
              <a:t>HW Discussion</a:t>
            </a:r>
            <a:endParaRPr lang="en-US" dirty="0"/>
          </a:p>
        </p:txBody>
      </p:sp>
      <p:sp>
        <p:nvSpPr>
          <p:cNvPr id="3" name="Content Placeholder 2"/>
          <p:cNvSpPr>
            <a:spLocks noGrp="1"/>
          </p:cNvSpPr>
          <p:nvPr>
            <p:ph idx="1"/>
          </p:nvPr>
        </p:nvSpPr>
        <p:spPr>
          <a:xfrm>
            <a:off x="2221454" y="2113878"/>
            <a:ext cx="8503024" cy="3716768"/>
          </a:xfrm>
        </p:spPr>
        <p:txBody>
          <a:bodyPr>
            <a:normAutofit lnSpcReduction="10000"/>
          </a:bodyPr>
          <a:lstStyle/>
          <a:p>
            <a:pPr marL="0" indent="0" algn="ctr">
              <a:buNone/>
            </a:pPr>
            <a:r>
              <a:rPr lang="en-US" dirty="0"/>
              <a:t>What provisions, if anything, would you include from the SA constitution in a revised US Bill of Rights? Why?</a:t>
            </a:r>
            <a:br>
              <a:rPr lang="en-US" dirty="0"/>
            </a:br>
            <a:endParaRPr lang="en-US" dirty="0" smtClean="0"/>
          </a:p>
          <a:p>
            <a:pPr marL="0" indent="0" algn="ctr">
              <a:buNone/>
            </a:pPr>
            <a:r>
              <a:rPr lang="en-US" dirty="0"/>
              <a:t>What, if anything, do you feel is unnecessary about the SA Bill of Rights? In other words, what could be </a:t>
            </a:r>
            <a:r>
              <a:rPr lang="en-US" i="1" dirty="0"/>
              <a:t>removed </a:t>
            </a:r>
            <a:r>
              <a:rPr lang="en-US" dirty="0"/>
              <a:t>from it?</a:t>
            </a:r>
            <a:br>
              <a:rPr lang="en-US" dirty="0"/>
            </a:br>
            <a:endParaRPr lang="en-US" dirty="0"/>
          </a:p>
        </p:txBody>
      </p:sp>
    </p:spTree>
    <p:extLst>
      <p:ext uri="{BB962C8B-B14F-4D97-AF65-F5344CB8AC3E}">
        <p14:creationId xmlns:p14="http://schemas.microsoft.com/office/powerpoint/2010/main" val="2824790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1607688"/>
          </a:xfrm>
          <a:solidFill>
            <a:schemeClr val="bg1"/>
          </a:solidFill>
        </p:spPr>
        <p:txBody>
          <a:bodyPr>
            <a:normAutofit/>
          </a:bodyPr>
          <a:lstStyle/>
          <a:p>
            <a:pPr marL="0" indent="0" algn="ctr">
              <a:buNone/>
            </a:pPr>
            <a:r>
              <a:rPr lang="en-US" sz="4800" cap="small" dirty="0"/>
              <a:t>Why has the Constitution remained relevant for over 200 years?</a:t>
            </a:r>
          </a:p>
        </p:txBody>
      </p:sp>
    </p:spTree>
    <p:extLst>
      <p:ext uri="{BB962C8B-B14F-4D97-AF65-F5344CB8AC3E}">
        <p14:creationId xmlns:p14="http://schemas.microsoft.com/office/powerpoint/2010/main" val="3418579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385570"/>
          </a:xfrm>
          <a:solidFill>
            <a:schemeClr val="bg1"/>
          </a:solidFill>
        </p:spPr>
        <p:txBody>
          <a:bodyPr>
            <a:normAutofit/>
          </a:bodyPr>
          <a:lstStyle/>
          <a:p>
            <a:r>
              <a:rPr lang="en-US" dirty="0"/>
              <a:t>3 reasons </a:t>
            </a:r>
            <a:r>
              <a:rPr lang="en-US" b="0" dirty="0"/>
              <a:t>why</a:t>
            </a:r>
            <a:r>
              <a:rPr lang="en-US" dirty="0"/>
              <a:t> the constitution is likely to remain the framework for united states government</a:t>
            </a:r>
          </a:p>
        </p:txBody>
      </p:sp>
      <p:sp>
        <p:nvSpPr>
          <p:cNvPr id="3" name="Content Placeholder 2"/>
          <p:cNvSpPr>
            <a:spLocks noGrp="1"/>
          </p:cNvSpPr>
          <p:nvPr>
            <p:ph idx="1"/>
          </p:nvPr>
        </p:nvSpPr>
        <p:spPr>
          <a:xfrm>
            <a:off x="838200" y="2915587"/>
            <a:ext cx="10515600" cy="3261376"/>
          </a:xfrm>
          <a:solidFill>
            <a:schemeClr val="bg1"/>
          </a:solidFill>
        </p:spPr>
        <p:txBody>
          <a:bodyPr/>
          <a:lstStyle/>
          <a:p>
            <a:pPr marL="514350" indent="-514350" algn="ctr">
              <a:buAutoNum type="arabicPeriod"/>
            </a:pPr>
            <a:r>
              <a:rPr lang="en-US" sz="3600" cap="small" dirty="0"/>
              <a:t>Ambiguity</a:t>
            </a:r>
          </a:p>
          <a:p>
            <a:pPr marL="514350" indent="-514350" algn="ctr">
              <a:buAutoNum type="arabicPeriod"/>
            </a:pPr>
            <a:endParaRPr lang="en-US" sz="3600" cap="small" dirty="0"/>
          </a:p>
          <a:p>
            <a:pPr marL="514350" indent="-514350" algn="ctr">
              <a:buAutoNum type="arabicPeriod"/>
            </a:pPr>
            <a:r>
              <a:rPr lang="en-US" sz="3600" cap="small" dirty="0"/>
              <a:t>Amendment process</a:t>
            </a:r>
          </a:p>
          <a:p>
            <a:pPr marL="514350" indent="-514350" algn="ctr">
              <a:buAutoNum type="arabicPeriod"/>
            </a:pPr>
            <a:endParaRPr lang="en-US" sz="3600" cap="small" dirty="0"/>
          </a:p>
          <a:p>
            <a:pPr marL="514350" indent="-514350" algn="ctr">
              <a:buAutoNum type="arabicPeriod"/>
            </a:pPr>
            <a:r>
              <a:rPr lang="en-US" sz="3600" cap="small" dirty="0"/>
              <a:t>Multiple interpreters</a:t>
            </a:r>
          </a:p>
          <a:p>
            <a:pPr marL="0" indent="0">
              <a:buNone/>
            </a:pPr>
            <a:endParaRPr lang="en-US" dirty="0"/>
          </a:p>
        </p:txBody>
      </p:sp>
    </p:spTree>
    <p:extLst>
      <p:ext uri="{BB962C8B-B14F-4D97-AF65-F5344CB8AC3E}">
        <p14:creationId xmlns:p14="http://schemas.microsoft.com/office/powerpoint/2010/main" val="1658527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a:t>1. ambiguity</a:t>
            </a:r>
          </a:p>
        </p:txBody>
      </p:sp>
      <p:sp>
        <p:nvSpPr>
          <p:cNvPr id="3" name="Content Placeholder 2"/>
          <p:cNvSpPr>
            <a:spLocks noGrp="1"/>
          </p:cNvSpPr>
          <p:nvPr>
            <p:ph idx="1"/>
          </p:nvPr>
        </p:nvSpPr>
        <p:spPr>
          <a:solidFill>
            <a:schemeClr val="bg1"/>
          </a:solidFill>
        </p:spPr>
        <p:txBody>
          <a:bodyPr/>
          <a:lstStyle/>
          <a:p>
            <a:pPr marL="0" indent="0">
              <a:buNone/>
            </a:pPr>
            <a:r>
              <a:rPr lang="en-US" dirty="0"/>
              <a:t>General language</a:t>
            </a:r>
          </a:p>
          <a:p>
            <a:pPr marL="0" indent="0">
              <a:buNone/>
            </a:pPr>
            <a:endParaRPr lang="en-US" dirty="0"/>
          </a:p>
          <a:p>
            <a:pPr marL="0" indent="0">
              <a:buNone/>
            </a:pPr>
            <a:r>
              <a:rPr lang="en-US" dirty="0"/>
              <a:t>	Necessary and proper clause</a:t>
            </a:r>
          </a:p>
          <a:p>
            <a:pPr marL="0" indent="0">
              <a:buNone/>
            </a:pPr>
            <a:r>
              <a:rPr lang="en-US" dirty="0"/>
              <a:t>	Executive powers clause</a:t>
            </a:r>
          </a:p>
          <a:p>
            <a:pPr marL="0" indent="0">
              <a:buNone/>
            </a:pPr>
            <a:r>
              <a:rPr lang="en-US" dirty="0"/>
              <a:t>	Commerce clause</a:t>
            </a:r>
          </a:p>
          <a:p>
            <a:pPr marL="0" indent="0">
              <a:buNone/>
            </a:pPr>
            <a:endParaRPr lang="en-US" dirty="0"/>
          </a:p>
        </p:txBody>
      </p:sp>
    </p:spTree>
    <p:extLst>
      <p:ext uri="{BB962C8B-B14F-4D97-AF65-F5344CB8AC3E}">
        <p14:creationId xmlns:p14="http://schemas.microsoft.com/office/powerpoint/2010/main" val="3419308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a:t>2. Changing the constitution</a:t>
            </a:r>
          </a:p>
        </p:txBody>
      </p:sp>
      <p:sp>
        <p:nvSpPr>
          <p:cNvPr id="3" name="Content Placeholder 2"/>
          <p:cNvSpPr>
            <a:spLocks noGrp="1"/>
          </p:cNvSpPr>
          <p:nvPr>
            <p:ph idx="1"/>
          </p:nvPr>
        </p:nvSpPr>
        <p:spPr>
          <a:solidFill>
            <a:schemeClr val="bg1"/>
          </a:solidFill>
        </p:spPr>
        <p:txBody>
          <a:bodyPr>
            <a:normAutofit lnSpcReduction="10000"/>
          </a:bodyPr>
          <a:lstStyle/>
          <a:p>
            <a:pPr marL="0" indent="0" algn="ctr">
              <a:buNone/>
            </a:pPr>
            <a:r>
              <a:rPr lang="en-US" u="sng" cap="small" dirty="0"/>
              <a:t>Proposal</a:t>
            </a:r>
            <a:endParaRPr lang="en-US" u="sng" cap="small" dirty="0">
              <a:sym typeface="Wingdings" panose="05000000000000000000" pitchFamily="2" charset="2"/>
            </a:endParaRPr>
          </a:p>
          <a:p>
            <a:pPr marL="0" indent="0" algn="ctr">
              <a:buNone/>
            </a:pPr>
            <a:r>
              <a:rPr lang="en-US" dirty="0">
                <a:sym typeface="Wingdings" panose="05000000000000000000" pitchFamily="2" charset="2"/>
              </a:rPr>
              <a:t>2/3 of Congress</a:t>
            </a:r>
          </a:p>
          <a:p>
            <a:pPr marL="0" indent="0" algn="ctr">
              <a:buNone/>
            </a:pPr>
            <a:r>
              <a:rPr lang="en-US" sz="2800" i="1" dirty="0">
                <a:sym typeface="Wingdings" panose="05000000000000000000" pitchFamily="2" charset="2"/>
              </a:rPr>
              <a:t>2/3 of State legislatures/State “convention” </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lgn="ctr">
              <a:buNone/>
            </a:pPr>
            <a:r>
              <a:rPr lang="en-US" u="sng" cap="small" dirty="0">
                <a:sym typeface="Wingdings" panose="05000000000000000000" pitchFamily="2" charset="2"/>
              </a:rPr>
              <a:t>Ratification &amp; Adoption</a:t>
            </a:r>
          </a:p>
          <a:p>
            <a:pPr marL="0" indent="0" algn="ctr">
              <a:buNone/>
            </a:pPr>
            <a:r>
              <a:rPr lang="en-US" dirty="0">
                <a:sym typeface="Wingdings" panose="05000000000000000000" pitchFamily="2" charset="2"/>
              </a:rPr>
              <a:t>¾ of State legislatures</a:t>
            </a:r>
          </a:p>
          <a:p>
            <a:pPr marL="0" indent="0" algn="ctr">
              <a:buNone/>
            </a:pPr>
            <a:r>
              <a:rPr lang="en-US" sz="2800" i="1" dirty="0">
                <a:sym typeface="Wingdings" panose="05000000000000000000" pitchFamily="2" charset="2"/>
              </a:rPr>
              <a:t>¾ of State conventions</a:t>
            </a:r>
            <a:endParaRPr lang="en-US" i="1" dirty="0"/>
          </a:p>
          <a:p>
            <a:pPr marL="0" indent="0">
              <a:buNone/>
            </a:pPr>
            <a:endParaRPr lang="en-US" dirty="0"/>
          </a:p>
          <a:p>
            <a:pPr marL="0" indent="0">
              <a:buNone/>
            </a:pPr>
            <a:endParaRPr lang="en-US" dirty="0"/>
          </a:p>
        </p:txBody>
      </p:sp>
      <p:sp>
        <p:nvSpPr>
          <p:cNvPr id="4" name="Down Arrow 3"/>
          <p:cNvSpPr/>
          <p:nvPr/>
        </p:nvSpPr>
        <p:spPr>
          <a:xfrm>
            <a:off x="5643797" y="3275351"/>
            <a:ext cx="981855" cy="100434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029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a:t>2. Changing the constitution</a:t>
            </a:r>
          </a:p>
        </p:txBody>
      </p:sp>
      <p:sp>
        <p:nvSpPr>
          <p:cNvPr id="3" name="Content Placeholder 2"/>
          <p:cNvSpPr>
            <a:spLocks noGrp="1"/>
          </p:cNvSpPr>
          <p:nvPr>
            <p:ph idx="1"/>
          </p:nvPr>
        </p:nvSpPr>
        <p:spPr>
          <a:solidFill>
            <a:schemeClr val="bg1"/>
          </a:solidFill>
        </p:spPr>
        <p:txBody>
          <a:bodyPr/>
          <a:lstStyle/>
          <a:p>
            <a:pPr marL="0" indent="0">
              <a:buNone/>
            </a:pPr>
            <a:endParaRPr lang="en-US" dirty="0"/>
          </a:p>
          <a:p>
            <a:pPr marL="0" indent="0" algn="ctr">
              <a:buNone/>
            </a:pPr>
            <a:r>
              <a:rPr lang="en-US" sz="4000" dirty="0"/>
              <a:t>~200 proposed per session of Congress</a:t>
            </a:r>
          </a:p>
          <a:p>
            <a:pPr marL="0" indent="0" algn="ctr">
              <a:buNone/>
            </a:pPr>
            <a:r>
              <a:rPr lang="en-US" sz="4000" dirty="0"/>
              <a:t>~10,000 proposed since 1787</a:t>
            </a:r>
          </a:p>
          <a:p>
            <a:pPr marL="0" indent="0" algn="ctr">
              <a:buNone/>
            </a:pPr>
            <a:r>
              <a:rPr lang="en-US" sz="4000" dirty="0"/>
              <a:t>~only 27 made it through process since 1787</a:t>
            </a:r>
          </a:p>
          <a:p>
            <a:pPr marL="0" indent="0" algn="ctr">
              <a:buNone/>
            </a:pPr>
            <a:endParaRPr lang="en-US" sz="4000" dirty="0"/>
          </a:p>
          <a:p>
            <a:pPr marL="0" indent="0" algn="ctr">
              <a:buNone/>
            </a:pPr>
            <a:r>
              <a:rPr lang="en-US" sz="4000" i="1" dirty="0"/>
              <a:t>What does this tell you about the process?</a:t>
            </a:r>
          </a:p>
        </p:txBody>
      </p:sp>
    </p:spTree>
    <p:extLst>
      <p:ext uri="{BB962C8B-B14F-4D97-AF65-F5344CB8AC3E}">
        <p14:creationId xmlns:p14="http://schemas.microsoft.com/office/powerpoint/2010/main" val="3309612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a:t>2. Changing the constitution</a:t>
            </a:r>
          </a:p>
        </p:txBody>
      </p:sp>
      <p:sp>
        <p:nvSpPr>
          <p:cNvPr id="3" name="Content Placeholder 2"/>
          <p:cNvSpPr>
            <a:spLocks noGrp="1"/>
          </p:cNvSpPr>
          <p:nvPr>
            <p:ph idx="1"/>
          </p:nvPr>
        </p:nvSpPr>
        <p:spPr>
          <a:solidFill>
            <a:schemeClr val="bg1"/>
          </a:solidFill>
        </p:spPr>
        <p:txBody>
          <a:bodyPr>
            <a:normAutofit lnSpcReduction="10000"/>
          </a:bodyPr>
          <a:lstStyle/>
          <a:p>
            <a:pPr marL="0" indent="0" algn="ctr">
              <a:buNone/>
            </a:pPr>
            <a:r>
              <a:rPr lang="en-US" sz="3300" u="sng" cap="small" dirty="0"/>
              <a:t>Amendment overview</a:t>
            </a:r>
          </a:p>
          <a:p>
            <a:pPr marL="0" indent="0">
              <a:buNone/>
            </a:pPr>
            <a:endParaRPr lang="en-US" dirty="0"/>
          </a:p>
          <a:p>
            <a:pPr marL="0" indent="0" algn="ctr">
              <a:buNone/>
            </a:pPr>
            <a:r>
              <a:rPr lang="en-US" dirty="0"/>
              <a:t>Liberty (1, 2, 3) </a:t>
            </a:r>
          </a:p>
          <a:p>
            <a:pPr marL="0" indent="0" algn="ctr">
              <a:buNone/>
            </a:pPr>
            <a:r>
              <a:rPr lang="en-US" dirty="0"/>
              <a:t>Justice (4, 5, 6, 7, 8)</a:t>
            </a:r>
          </a:p>
          <a:p>
            <a:pPr marL="0" indent="0" algn="ctr">
              <a:buNone/>
            </a:pPr>
            <a:r>
              <a:rPr lang="en-US" dirty="0" err="1"/>
              <a:t>Unenumerated</a:t>
            </a:r>
            <a:r>
              <a:rPr lang="en-US" dirty="0"/>
              <a:t> rights and reserved powers (9, 10)</a:t>
            </a:r>
          </a:p>
          <a:p>
            <a:pPr marL="0" indent="0" algn="ctr">
              <a:buNone/>
            </a:pPr>
            <a:r>
              <a:rPr lang="en-US" dirty="0"/>
              <a:t>Governmental authority (11, 16, 18, 21)</a:t>
            </a:r>
          </a:p>
          <a:p>
            <a:pPr marL="0" indent="0" algn="ctr">
              <a:buNone/>
            </a:pPr>
            <a:r>
              <a:rPr lang="en-US" dirty="0"/>
              <a:t>Civil rights (13, 14, 15, 19, 23, 24, 26)</a:t>
            </a:r>
          </a:p>
          <a:p>
            <a:pPr marL="0" indent="0" algn="ctr">
              <a:buNone/>
            </a:pPr>
            <a:r>
              <a:rPr lang="en-US" dirty="0"/>
              <a:t>Processes and Procedures (12, 17, 20, 22, 25, 27)</a:t>
            </a:r>
          </a:p>
          <a:p>
            <a:pPr marL="0" indent="0">
              <a:buNone/>
            </a:pPr>
            <a:endParaRPr lang="en-US" dirty="0"/>
          </a:p>
        </p:txBody>
      </p:sp>
    </p:spTree>
    <p:extLst>
      <p:ext uri="{BB962C8B-B14F-4D97-AF65-F5344CB8AC3E}">
        <p14:creationId xmlns:p14="http://schemas.microsoft.com/office/powerpoint/2010/main" val="3734101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US" dirty="0"/>
              <a:t>3. Multiple interpreters</a:t>
            </a:r>
          </a:p>
        </p:txBody>
      </p:sp>
      <p:sp>
        <p:nvSpPr>
          <p:cNvPr id="3" name="Content Placeholder 2"/>
          <p:cNvSpPr>
            <a:spLocks noGrp="1"/>
          </p:cNvSpPr>
          <p:nvPr>
            <p:ph idx="1"/>
          </p:nvPr>
        </p:nvSpPr>
        <p:spPr>
          <a:solidFill>
            <a:schemeClr val="bg1"/>
          </a:solidFill>
        </p:spPr>
        <p:txBody>
          <a:bodyPr/>
          <a:lstStyle/>
          <a:p>
            <a:pPr marL="0" indent="0">
              <a:buNone/>
            </a:pPr>
            <a:r>
              <a:rPr lang="en-US" b="1" dirty="0"/>
              <a:t>Implied powers</a:t>
            </a:r>
            <a:r>
              <a:rPr lang="en-US" dirty="0"/>
              <a:t>: derived, but not stated</a:t>
            </a:r>
          </a:p>
          <a:p>
            <a:pPr marL="0" indent="0">
              <a:buNone/>
            </a:pPr>
            <a:endParaRPr lang="en-US" dirty="0"/>
          </a:p>
          <a:p>
            <a:pPr marL="0" indent="0">
              <a:buNone/>
            </a:pPr>
            <a:r>
              <a:rPr lang="en-US" dirty="0"/>
              <a:t>President and Supreme Court are most active interpreters</a:t>
            </a:r>
          </a:p>
          <a:p>
            <a:pPr marL="0" indent="0">
              <a:buNone/>
            </a:pPr>
            <a:endParaRPr lang="en-US" dirty="0"/>
          </a:p>
          <a:p>
            <a:pPr marL="0" indent="0">
              <a:buNone/>
            </a:pPr>
            <a:r>
              <a:rPr lang="en-US" i="1" dirty="0"/>
              <a:t>8</a:t>
            </a:r>
            <a:r>
              <a:rPr lang="en-US" i="1" baseline="30000" dirty="0"/>
              <a:t>th</a:t>
            </a:r>
            <a:r>
              <a:rPr lang="en-US" i="1" dirty="0"/>
              <a:t> amendment: “Executing Horse thieves and children?”</a:t>
            </a:r>
          </a:p>
        </p:txBody>
      </p:sp>
    </p:spTree>
    <p:extLst>
      <p:ext uri="{BB962C8B-B14F-4D97-AF65-F5344CB8AC3E}">
        <p14:creationId xmlns:p14="http://schemas.microsoft.com/office/powerpoint/2010/main" val="1688972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4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endParaRPr lang="en-US" dirty="0"/>
          </a:p>
        </p:txBody>
      </p:sp>
      <p:sp>
        <p:nvSpPr>
          <p:cNvPr id="3" name="Content Placeholder 2"/>
          <p:cNvSpPr>
            <a:spLocks noGrp="1"/>
          </p:cNvSpPr>
          <p:nvPr>
            <p:ph idx="1"/>
          </p:nvPr>
        </p:nvSpPr>
        <p:spPr/>
        <p:txBody>
          <a:bodyPr>
            <a:normAutofit fontScale="92500" lnSpcReduction="20000"/>
          </a:bodyPr>
          <a:lstStyle/>
          <a:p>
            <a:pPr marL="0" indent="0" algn="ctr">
              <a:buNone/>
            </a:pPr>
            <a:r>
              <a:rPr lang="en-US" dirty="0"/>
              <a:t>If you could make one change to the Constitution, what would it be? Why?</a:t>
            </a:r>
          </a:p>
          <a:p>
            <a:pPr marL="0" indent="0" algn="ctr">
              <a:buNone/>
            </a:pPr>
            <a:r>
              <a:rPr lang="en-US" dirty="0"/>
              <a:t/>
            </a:r>
            <a:br>
              <a:rPr lang="en-US" dirty="0"/>
            </a:br>
            <a:r>
              <a:rPr lang="en-US" dirty="0"/>
              <a:t>How likely do you think that your amendment would be ratified? Why?</a:t>
            </a:r>
          </a:p>
          <a:p>
            <a:pPr marL="0" indent="0" algn="ctr">
              <a:buNone/>
            </a:pPr>
            <a:endParaRPr lang="en-US" dirty="0"/>
          </a:p>
          <a:p>
            <a:pPr marL="0" indent="0" algn="ctr">
              <a:buNone/>
            </a:pPr>
            <a:r>
              <a:rPr lang="en-US" b="1" dirty="0"/>
              <a:t>Given how different our society is today as compared to 1787, do you think</a:t>
            </a:r>
            <a:br>
              <a:rPr lang="en-US" b="1" dirty="0"/>
            </a:br>
            <a:r>
              <a:rPr lang="en-US" b="1" dirty="0"/>
              <a:t>the Constitution can survive another 200 years? Why or why not?</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2392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212" y="449966"/>
            <a:ext cx="5081833" cy="1325563"/>
          </a:xfrm>
          <a:solidFill>
            <a:schemeClr val="accent1">
              <a:lumMod val="20000"/>
              <a:lumOff val="80000"/>
            </a:schemeClr>
          </a:solidFill>
          <a:ln w="28575">
            <a:solidFill>
              <a:schemeClr val="tx1"/>
            </a:solidFill>
          </a:ln>
        </p:spPr>
        <p:txBody>
          <a:bodyPr/>
          <a:lstStyle/>
          <a:p>
            <a:r>
              <a:rPr lang="en-US" cap="small" dirty="0">
                <a:latin typeface="Arial" panose="020B0604020202020204" pitchFamily="34" charset="0"/>
                <a:cs typeface="Arial" panose="020B0604020202020204" pitchFamily="34" charset="0"/>
              </a:rPr>
              <a:t>Constitutionalism</a:t>
            </a:r>
          </a:p>
        </p:txBody>
      </p:sp>
      <p:sp>
        <p:nvSpPr>
          <p:cNvPr id="3" name="Content Placeholder 2"/>
          <p:cNvSpPr>
            <a:spLocks noGrp="1"/>
          </p:cNvSpPr>
          <p:nvPr>
            <p:ph idx="1"/>
          </p:nvPr>
        </p:nvSpPr>
        <p:spPr>
          <a:xfrm>
            <a:off x="2559378" y="2331720"/>
            <a:ext cx="7605702" cy="3655764"/>
          </a:xfrm>
        </p:spPr>
        <p:txBody>
          <a:bodyPr>
            <a:normAutofit fontScale="85000" lnSpcReduction="20000"/>
          </a:bodyPr>
          <a:lstStyle/>
          <a:p>
            <a:pPr marL="0" indent="0">
              <a:buNone/>
            </a:pPr>
            <a:r>
              <a:rPr lang="en-US" sz="4100" b="1" dirty="0">
                <a:latin typeface="Arial" panose="020B0604020202020204" pitchFamily="34" charset="0"/>
                <a:cs typeface="Arial" panose="020B0604020202020204" pitchFamily="34" charset="0"/>
              </a:rPr>
              <a:t>“The Cult of the Constitution”</a:t>
            </a:r>
          </a:p>
          <a:p>
            <a:pPr marL="0" indent="0">
              <a:buNone/>
            </a:pPr>
            <a:endParaRPr lang="en-US" sz="3200" b="1" dirty="0">
              <a:latin typeface="Arial" panose="020B0604020202020204" pitchFamily="34" charset="0"/>
              <a:cs typeface="Arial" panose="020B0604020202020204" pitchFamily="34" charset="0"/>
            </a:endParaRPr>
          </a:p>
          <a:p>
            <a:pPr marL="0" indent="0" algn="ctr">
              <a:buNone/>
            </a:pPr>
            <a:endParaRPr lang="en-US" sz="3200" i="1" dirty="0">
              <a:latin typeface="Arial" panose="020B0604020202020204" pitchFamily="34" charset="0"/>
              <a:cs typeface="Arial" panose="020B0604020202020204" pitchFamily="34" charset="0"/>
            </a:endParaRPr>
          </a:p>
          <a:p>
            <a:pPr marL="0" indent="0" algn="ctr">
              <a:buNone/>
            </a:pPr>
            <a:r>
              <a:rPr lang="en-US" sz="3200" i="1" dirty="0">
                <a:latin typeface="Arial" panose="020B0604020202020204" pitchFamily="34" charset="0"/>
                <a:cs typeface="Arial" panose="020B0604020202020204" pitchFamily="34" charset="0"/>
              </a:rPr>
              <a:t>Was the U.S.</a:t>
            </a:r>
            <a:r>
              <a:rPr lang="en-US" sz="3200" b="1" i="1" dirty="0">
                <a:latin typeface="Arial" panose="020B0604020202020204" pitchFamily="34" charset="0"/>
                <a:cs typeface="Arial" panose="020B0604020202020204" pitchFamily="34" charset="0"/>
              </a:rPr>
              <a:t>C.</a:t>
            </a:r>
            <a:r>
              <a:rPr lang="en-US" sz="3200" i="1" dirty="0">
                <a:latin typeface="Arial" panose="020B0604020202020204" pitchFamily="34" charset="0"/>
                <a:cs typeface="Arial" panose="020B0604020202020204" pitchFamily="34" charset="0"/>
              </a:rPr>
              <a:t> </a:t>
            </a:r>
          </a:p>
          <a:p>
            <a:pPr marL="0" indent="0" algn="ctr">
              <a:buNone/>
            </a:pPr>
            <a:r>
              <a:rPr lang="en-US" sz="3200" i="1" dirty="0">
                <a:latin typeface="Arial" panose="020B0604020202020204" pitchFamily="34" charset="0"/>
                <a:cs typeface="Arial" panose="020B0604020202020204" pitchFamily="34" charset="0"/>
              </a:rPr>
              <a:t>“inevitable and glorious?”</a:t>
            </a:r>
          </a:p>
          <a:p>
            <a:pPr marL="0" indent="0">
              <a:buNone/>
            </a:pPr>
            <a:endParaRPr lang="en-US" sz="3200" dirty="0">
              <a:latin typeface="Arial" panose="020B0604020202020204" pitchFamily="34" charset="0"/>
              <a:cs typeface="Arial" panose="020B0604020202020204" pitchFamily="34" charset="0"/>
            </a:endParaRPr>
          </a:p>
          <a:p>
            <a:pPr marL="0" indent="0" algn="ctr">
              <a:buNone/>
            </a:pPr>
            <a:r>
              <a:rPr lang="en-US" sz="3200" b="1" dirty="0" smtClean="0">
                <a:latin typeface="Arial" panose="020B0604020202020204" pitchFamily="34" charset="0"/>
                <a:cs typeface="Arial" panose="020B0604020202020204" pitchFamily="34" charset="0"/>
              </a:rPr>
              <a:t>“No” </a:t>
            </a:r>
          </a:p>
          <a:p>
            <a:pPr marL="0" indent="0">
              <a:buNone/>
            </a:pPr>
            <a:r>
              <a:rPr lang="en-US" sz="3200" dirty="0" smtClean="0">
                <a:latin typeface="Arial" panose="020B0604020202020204" pitchFamily="34" charset="0"/>
                <a:cs typeface="Arial" panose="020B0604020202020204" pitchFamily="34" charset="0"/>
              </a:rPr>
              <a:t>product </a:t>
            </a:r>
            <a:r>
              <a:rPr lang="en-US" sz="3200" dirty="0">
                <a:latin typeface="Arial" panose="020B0604020202020204" pitchFamily="34" charset="0"/>
                <a:cs typeface="Arial" panose="020B0604020202020204" pitchFamily="34" charset="0"/>
              </a:rPr>
              <a:t>of political </a:t>
            </a:r>
            <a:r>
              <a:rPr lang="en-US" sz="3200" b="1" dirty="0">
                <a:latin typeface="Arial" panose="020B0604020202020204" pitchFamily="34" charset="0"/>
                <a:cs typeface="Arial" panose="020B0604020202020204" pitchFamily="34" charset="0"/>
              </a:rPr>
              <a:t>bargaining </a:t>
            </a:r>
            <a:r>
              <a:rPr lang="en-US" sz="3200" dirty="0">
                <a:latin typeface="Arial" panose="020B0604020202020204" pitchFamily="34" charset="0"/>
                <a:cs typeface="Arial" panose="020B0604020202020204" pitchFamily="34" charset="0"/>
              </a:rPr>
              <a:t>&amp; </a:t>
            </a:r>
            <a:r>
              <a:rPr lang="en-US" sz="3200" b="1" dirty="0">
                <a:latin typeface="Arial" panose="020B0604020202020204" pitchFamily="34" charset="0"/>
                <a:cs typeface="Arial" panose="020B0604020202020204" pitchFamily="34" charset="0"/>
              </a:rPr>
              <a:t>compromise</a:t>
            </a:r>
            <a:endParaRPr lang="en-US" sz="3200"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859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314793" y="582337"/>
            <a:ext cx="11638989" cy="5616095"/>
          </a:xfrm>
          <a:prstGeom prst="rect">
            <a:avLst/>
          </a:prstGeom>
        </p:spPr>
      </p:pic>
      <p:sp>
        <p:nvSpPr>
          <p:cNvPr id="6" name="TextBox 5"/>
          <p:cNvSpPr txBox="1"/>
          <p:nvPr/>
        </p:nvSpPr>
        <p:spPr>
          <a:xfrm>
            <a:off x="965179" y="2069633"/>
            <a:ext cx="5169108" cy="2985433"/>
          </a:xfrm>
          <a:prstGeom prst="rect">
            <a:avLst/>
          </a:prstGeom>
          <a:noFill/>
        </p:spPr>
        <p:txBody>
          <a:bodyPr wrap="square" rtlCol="0">
            <a:spAutoFit/>
          </a:bodyPr>
          <a:lstStyle/>
          <a:p>
            <a:r>
              <a:rPr lang="en-US" sz="3200" dirty="0">
                <a:solidFill>
                  <a:schemeClr val="bg1"/>
                </a:solidFill>
              </a:rPr>
              <a:t>“…[</a:t>
            </a:r>
            <a:r>
              <a:rPr lang="en-US" sz="3200" dirty="0">
                <a:solidFill>
                  <a:schemeClr val="bg1"/>
                </a:solidFill>
                <a:latin typeface="Cambria Math" panose="02040503050406030204" pitchFamily="18" charset="0"/>
                <a:ea typeface="Cambria Math" panose="02040503050406030204" pitchFamily="18" charset="0"/>
              </a:rPr>
              <a:t>Let us not] believe that one generation is not as capable as another of taking care of itself, and of ordering its own affairs …”</a:t>
            </a:r>
          </a:p>
          <a:p>
            <a:endParaRPr lang="en-US" sz="2800" dirty="0"/>
          </a:p>
        </p:txBody>
      </p:sp>
    </p:spTree>
    <p:extLst>
      <p:ext uri="{BB962C8B-B14F-4D97-AF65-F5344CB8AC3E}">
        <p14:creationId xmlns:p14="http://schemas.microsoft.com/office/powerpoint/2010/main" val="146049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9349" y="1569720"/>
            <a:ext cx="8043691" cy="3840479"/>
          </a:xfrm>
          <a:noFill/>
        </p:spPr>
        <p:txBody>
          <a:bodyPr>
            <a:normAutofit/>
          </a:bodyPr>
          <a:lstStyle/>
          <a:p>
            <a:pPr algn="l"/>
            <a:r>
              <a:rPr lang="en-US" u="sng" dirty="0"/>
              <a:t>Question</a:t>
            </a:r>
            <a:r>
              <a:rPr lang="en-US" dirty="0"/>
              <a:t>:</a:t>
            </a:r>
            <a:br>
              <a:rPr lang="en-US" dirty="0"/>
            </a:br>
            <a:r>
              <a:rPr lang="en-US" dirty="0"/>
              <a:t/>
            </a:r>
            <a:br>
              <a:rPr lang="en-US" dirty="0"/>
            </a:br>
            <a:r>
              <a:rPr lang="en-US" altLang="en-US" dirty="0" smtClean="0"/>
              <a:t>Do you Agree with Jefferson?</a:t>
            </a:r>
            <a:endParaRPr lang="en-US" dirty="0"/>
          </a:p>
        </p:txBody>
      </p:sp>
    </p:spTree>
    <p:extLst>
      <p:ext uri="{BB962C8B-B14F-4D97-AF65-F5344CB8AC3E}">
        <p14:creationId xmlns:p14="http://schemas.microsoft.com/office/powerpoint/2010/main" val="1951595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2599</TotalTime>
  <Words>5466</Words>
  <Application>Microsoft Office PowerPoint</Application>
  <PresentationFormat>Widescreen</PresentationFormat>
  <Paragraphs>724</Paragraphs>
  <Slides>68</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Malgun Gothic</vt:lpstr>
      <vt:lpstr>Malgun Gothic Semilight</vt:lpstr>
      <vt:lpstr>ＭＳ Ｐゴシック</vt:lpstr>
      <vt:lpstr>Arial</vt:lpstr>
      <vt:lpstr>Arial Black</vt:lpstr>
      <vt:lpstr>Calibri</vt:lpstr>
      <vt:lpstr>Cambria Math</vt:lpstr>
      <vt:lpstr>Wingdings</vt:lpstr>
      <vt:lpstr>Office Theme</vt:lpstr>
      <vt:lpstr>The U.S. Constitution</vt:lpstr>
      <vt:lpstr>Question:  Who here has read the Constitution?</vt:lpstr>
      <vt:lpstr>The U.S. Constitution</vt:lpstr>
      <vt:lpstr>The U.S Constitution</vt:lpstr>
      <vt:lpstr>Debate: Open to Interpretation?</vt:lpstr>
      <vt:lpstr>Debate: Open to Interpretation?</vt:lpstr>
      <vt:lpstr>Constitutionalism</vt:lpstr>
      <vt:lpstr>PowerPoint Presentation</vt:lpstr>
      <vt:lpstr>Question:  Do you Agree with Jefferson?</vt:lpstr>
      <vt:lpstr>The constitution is a Framework for government</vt:lpstr>
      <vt:lpstr>Framework for government</vt:lpstr>
      <vt:lpstr>Framework for government</vt:lpstr>
      <vt:lpstr>Congress</vt:lpstr>
      <vt:lpstr>Executive (President)</vt:lpstr>
      <vt:lpstr>Courts/Judicial Branch</vt:lpstr>
      <vt:lpstr>Shared powers</vt:lpstr>
      <vt:lpstr>Checking (“negative”) Powers</vt:lpstr>
      <vt:lpstr>Checking (“negative”) Powers</vt:lpstr>
      <vt:lpstr>Checking (“negative”) Powers</vt:lpstr>
      <vt:lpstr>HW Discussion</vt:lpstr>
      <vt:lpstr>Historical Context</vt:lpstr>
      <vt:lpstr>Historical Context</vt:lpstr>
      <vt:lpstr>Factions</vt:lpstr>
      <vt:lpstr>PowerPoint Presentation</vt:lpstr>
      <vt:lpstr>PowerPoint Presentation</vt:lpstr>
      <vt:lpstr>Historical context</vt:lpstr>
      <vt:lpstr>The Articles of Confederation</vt:lpstr>
      <vt:lpstr>What Could the Federal Government Do Under the AOC?</vt:lpstr>
      <vt:lpstr>Issues at the forefront:</vt:lpstr>
      <vt:lpstr>Complications &amp; Omissions of the AOC</vt:lpstr>
      <vt:lpstr>Revise the AOC?</vt:lpstr>
      <vt:lpstr>Revise the AOC? “NOPE.”</vt:lpstr>
      <vt:lpstr>Answer: The Constitutional  Conventional</vt:lpstr>
      <vt:lpstr>Who are the Delegates at the Convention?</vt:lpstr>
      <vt:lpstr>Conflict and Compromise at the Convention</vt:lpstr>
      <vt:lpstr>What the Framers could agree on</vt:lpstr>
      <vt:lpstr>1. Republicanism </vt:lpstr>
      <vt:lpstr>2. Rejection of Monarchy</vt:lpstr>
      <vt:lpstr>3. Limited Government</vt:lpstr>
      <vt:lpstr>Result:</vt:lpstr>
      <vt:lpstr>Factions at the convention</vt:lpstr>
      <vt:lpstr>Major Conflicts at Convention</vt:lpstr>
      <vt:lpstr>Conflict &amp; Compromise = Politics</vt:lpstr>
      <vt:lpstr>Majority vs minority rights</vt:lpstr>
      <vt:lpstr>Majority vs minority rights</vt:lpstr>
      <vt:lpstr>Small states vs. Large States</vt:lpstr>
      <vt:lpstr>Small states vs. Large States</vt:lpstr>
      <vt:lpstr>Small States vs. Large States</vt:lpstr>
      <vt:lpstr>Small States vs. Large States</vt:lpstr>
      <vt:lpstr>Small States vs. Large States</vt:lpstr>
      <vt:lpstr>Legislative vs. Executive power</vt:lpstr>
      <vt:lpstr>Choosing the President</vt:lpstr>
      <vt:lpstr>PowerPoint Presentation</vt:lpstr>
      <vt:lpstr>Electoral College</vt:lpstr>
      <vt:lpstr>National vs. State/Local power</vt:lpstr>
      <vt:lpstr>Slave states vs. Non-Slave</vt:lpstr>
      <vt:lpstr>Slave states vs. Non-Slave</vt:lpstr>
      <vt:lpstr>Question</vt:lpstr>
      <vt:lpstr>Ratification: Making it the law</vt:lpstr>
      <vt:lpstr>HW Discussion</vt:lpstr>
      <vt:lpstr>PowerPoint Presentation</vt:lpstr>
      <vt:lpstr>3 reasons why the constitution is likely to remain the framework for united states government</vt:lpstr>
      <vt:lpstr>1. ambiguity</vt:lpstr>
      <vt:lpstr>2. Changing the constitution</vt:lpstr>
      <vt:lpstr>2. Changing the constitution</vt:lpstr>
      <vt:lpstr>2. Changing the constitution</vt:lpstr>
      <vt:lpstr>3. Multiple interpreters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Constitution and Founding</dc:title>
  <dc:creator>Zach Gass</dc:creator>
  <cp:lastModifiedBy>Zach Gass</cp:lastModifiedBy>
  <cp:revision>206</cp:revision>
  <dcterms:created xsi:type="dcterms:W3CDTF">2016-01-26T04:23:33Z</dcterms:created>
  <dcterms:modified xsi:type="dcterms:W3CDTF">2017-06-30T18:22:43Z</dcterms:modified>
</cp:coreProperties>
</file>